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handoutMasterIdLst>
    <p:handoutMasterId r:id="rId40"/>
  </p:handoutMasterIdLst>
  <p:sldIdLst>
    <p:sldId id="256" r:id="rId2"/>
    <p:sldId id="259" r:id="rId3"/>
    <p:sldId id="258" r:id="rId4"/>
    <p:sldId id="308" r:id="rId5"/>
    <p:sldId id="257" r:id="rId6"/>
    <p:sldId id="262" r:id="rId7"/>
    <p:sldId id="299" r:id="rId8"/>
    <p:sldId id="300" r:id="rId9"/>
    <p:sldId id="301" r:id="rId10"/>
    <p:sldId id="263" r:id="rId11"/>
    <p:sldId id="281" r:id="rId12"/>
    <p:sldId id="295" r:id="rId13"/>
    <p:sldId id="298" r:id="rId14"/>
    <p:sldId id="297" r:id="rId15"/>
    <p:sldId id="285" r:id="rId16"/>
    <p:sldId id="286" r:id="rId17"/>
    <p:sldId id="287" r:id="rId18"/>
    <p:sldId id="288" r:id="rId19"/>
    <p:sldId id="289" r:id="rId20"/>
    <p:sldId id="290" r:id="rId21"/>
    <p:sldId id="294" r:id="rId22"/>
    <p:sldId id="291" r:id="rId23"/>
    <p:sldId id="292" r:id="rId24"/>
    <p:sldId id="272" r:id="rId25"/>
    <p:sldId id="306" r:id="rId26"/>
    <p:sldId id="307" r:id="rId27"/>
    <p:sldId id="273" r:id="rId28"/>
    <p:sldId id="265" r:id="rId29"/>
    <p:sldId id="275" r:id="rId30"/>
    <p:sldId id="274" r:id="rId31"/>
    <p:sldId id="296" r:id="rId32"/>
    <p:sldId id="282" r:id="rId33"/>
    <p:sldId id="276" r:id="rId34"/>
    <p:sldId id="302" r:id="rId35"/>
    <p:sldId id="303" r:id="rId36"/>
    <p:sldId id="304" r:id="rId37"/>
    <p:sldId id="277" r:id="rId38"/>
  </p:sldIdLst>
  <p:sldSz cx="9144000" cy="6858000" type="screen4x3"/>
  <p:notesSz cx="6858000" cy="9144000"/>
  <p:defaultTextStyle>
    <a:defPPr>
      <a:defRPr lang="ru-R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497C"/>
    <a:srgbClr val="0000CC"/>
    <a:srgbClr val="ACDDFE"/>
    <a:srgbClr val="7ECAFE"/>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2288" autoAdjust="0"/>
  </p:normalViewPr>
  <p:slideViewPr>
    <p:cSldViewPr>
      <p:cViewPr varScale="1">
        <p:scale>
          <a:sx n="43" d="100"/>
          <a:sy n="43" d="100"/>
        </p:scale>
        <p:origin x="1433" y="51"/>
      </p:cViewPr>
      <p:guideLst>
        <p:guide orient="horz" pos="2160"/>
        <p:guide pos="2880"/>
      </p:guideLst>
    </p:cSldViewPr>
  </p:slideViewPr>
  <p:notesTextViewPr>
    <p:cViewPr>
      <p:scale>
        <a:sx n="100" d="100"/>
        <a:sy n="100" d="100"/>
      </p:scale>
      <p:origin x="0" y="0"/>
    </p:cViewPr>
  </p:notesText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61744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53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553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3553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3553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53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553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5FC9391-B97E-430C-97A9-19BBF80D6FC6}" type="slidenum">
              <a:rPr lang="en-US"/>
              <a:pPr/>
              <a:t>‹#›</a:t>
            </a:fld>
            <a:endParaRPr lang="en-US"/>
          </a:p>
        </p:txBody>
      </p:sp>
    </p:spTree>
    <p:extLst>
      <p:ext uri="{BB962C8B-B14F-4D97-AF65-F5344CB8AC3E}">
        <p14:creationId xmlns:p14="http://schemas.microsoft.com/office/powerpoint/2010/main" val="309914424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F59C35-EFBE-40A2-8F69-396B2CAF119E}" type="slidenum">
              <a:rPr lang="en-US"/>
              <a:pPr/>
              <a:t>1</a:t>
            </a:fld>
            <a:endParaRPr lang="en-US"/>
          </a:p>
        </p:txBody>
      </p:sp>
      <p:sp>
        <p:nvSpPr>
          <p:cNvPr id="356354" name="Rectangle 2"/>
          <p:cNvSpPr>
            <a:spLocks noGrp="1" noRot="1" noChangeAspect="1" noChangeArrowheads="1" noTextEdit="1"/>
          </p:cNvSpPr>
          <p:nvPr>
            <p:ph type="sldImg"/>
          </p:nvPr>
        </p:nvSpPr>
        <p:spPr>
          <a:ln/>
        </p:spPr>
      </p:sp>
      <p:sp>
        <p:nvSpPr>
          <p:cNvPr id="356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D9CDD2-6BF7-46CA-B297-E542ABFAD37D}" type="slidenum">
              <a:rPr lang="en-US"/>
              <a:pPr/>
              <a:t>3</a:t>
            </a:fld>
            <a:endParaRPr lang="en-US"/>
          </a:p>
        </p:txBody>
      </p:sp>
      <p:sp>
        <p:nvSpPr>
          <p:cNvPr id="358402" name="Rectangle 2"/>
          <p:cNvSpPr>
            <a:spLocks noGrp="1" noRot="1" noChangeAspect="1" noChangeArrowheads="1" noTextEdit="1"/>
          </p:cNvSpPr>
          <p:nvPr>
            <p:ph type="sldImg"/>
          </p:nvPr>
        </p:nvSpPr>
        <p:spPr>
          <a:ln/>
        </p:spPr>
      </p:sp>
      <p:sp>
        <p:nvSpPr>
          <p:cNvPr id="3584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36108B-2678-4F2D-A50E-B9834AFD7DC5}" type="slidenum">
              <a:rPr lang="en-US"/>
              <a:pPr/>
              <a:t>5</a:t>
            </a:fld>
            <a:endParaRPr lang="en-US"/>
          </a:p>
        </p:txBody>
      </p:sp>
      <p:sp>
        <p:nvSpPr>
          <p:cNvPr id="357378" name="Rectangle 2"/>
          <p:cNvSpPr>
            <a:spLocks noGrp="1" noRot="1" noChangeAspect="1" noChangeArrowheads="1" noTextEdit="1"/>
          </p:cNvSpPr>
          <p:nvPr>
            <p:ph type="sldImg"/>
          </p:nvPr>
        </p:nvSpPr>
        <p:spPr>
          <a:ln/>
        </p:spPr>
      </p:sp>
      <p:sp>
        <p:nvSpPr>
          <p:cNvPr id="3573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5FC9391-B97E-430C-97A9-19BBF80D6FC6}" type="slidenum">
              <a:rPr lang="en-US" smtClean="0"/>
              <a:pPr/>
              <a:t>30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908175" y="3860800"/>
            <a:ext cx="5327650" cy="750888"/>
          </a:xfrm>
        </p:spPr>
        <p:txBody>
          <a:bodyPr/>
          <a:lstStyle>
            <a:lvl1pPr>
              <a:defRPr sz="2800" b="1"/>
            </a:lvl1pPr>
          </a:lstStyle>
          <a:p>
            <a:r>
              <a:rPr lang="ru-RU"/>
              <a:t>Click to edit Master title style</a:t>
            </a:r>
          </a:p>
        </p:txBody>
      </p:sp>
      <p:sp>
        <p:nvSpPr>
          <p:cNvPr id="5123" name="Rectangle 3"/>
          <p:cNvSpPr>
            <a:spLocks noGrp="1" noChangeArrowheads="1"/>
          </p:cNvSpPr>
          <p:nvPr>
            <p:ph type="subTitle" idx="1"/>
          </p:nvPr>
        </p:nvSpPr>
        <p:spPr>
          <a:xfrm>
            <a:off x="1908175" y="4581525"/>
            <a:ext cx="5327650" cy="503238"/>
          </a:xfrm>
        </p:spPr>
        <p:txBody>
          <a:bodyPr/>
          <a:lstStyle>
            <a:lvl1pPr marL="0" indent="0">
              <a:buFontTx/>
              <a:buNone/>
              <a:defRPr sz="2400" b="1"/>
            </a:lvl1pPr>
          </a:lstStyle>
          <a:p>
            <a:r>
              <a:rPr lang="ru-RU"/>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05588" y="476250"/>
            <a:ext cx="2070100" cy="5688013"/>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395288" y="476250"/>
            <a:ext cx="6057900" cy="5688013"/>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468313" y="1989138"/>
            <a:ext cx="4027487" cy="4175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4648200" y="1989138"/>
            <a:ext cx="4027488" cy="4175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95288" y="476250"/>
            <a:ext cx="6048375" cy="508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ru-RU"/>
              <a:t>Click to edit Master title style</a:t>
            </a:r>
          </a:p>
        </p:txBody>
      </p:sp>
      <p:sp>
        <p:nvSpPr>
          <p:cNvPr id="1027" name="Rectangle 3"/>
          <p:cNvSpPr>
            <a:spLocks noGrp="1" noChangeArrowheads="1"/>
          </p:cNvSpPr>
          <p:nvPr>
            <p:ph type="body" idx="1"/>
          </p:nvPr>
        </p:nvSpPr>
        <p:spPr bwMode="auto">
          <a:xfrm>
            <a:off x="468313" y="1989138"/>
            <a:ext cx="8207375" cy="4175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ru-RU"/>
              <a:t>Click to edit Master text styles</a:t>
            </a:r>
          </a:p>
          <a:p>
            <a:pPr lvl="1"/>
            <a:r>
              <a:rPr lang="ru-RU"/>
              <a:t>Second level</a:t>
            </a:r>
          </a:p>
          <a:p>
            <a:pPr lvl="0"/>
            <a:r>
              <a:rPr lang="ru-RU"/>
              <a:t>Third level</a:t>
            </a:r>
          </a:p>
          <a:p>
            <a:pPr lvl="1"/>
            <a:r>
              <a:rPr lang="ru-RU"/>
              <a:t>Fourth level</a:t>
            </a:r>
          </a:p>
          <a:p>
            <a:pPr lvl="2"/>
            <a:r>
              <a:rPr lang="ru-RU"/>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fontAlgn="base">
        <a:spcBef>
          <a:spcPct val="0"/>
        </a:spcBef>
        <a:spcAft>
          <a:spcPct val="0"/>
        </a:spcAft>
        <a:defRPr sz="3200">
          <a:solidFill>
            <a:schemeClr val="bg1"/>
          </a:solidFill>
          <a:latin typeface="+mj-lt"/>
          <a:ea typeface="+mj-ea"/>
          <a:cs typeface="+mj-cs"/>
        </a:defRPr>
      </a:lvl1pPr>
      <a:lvl2pPr algn="l" rtl="0" fontAlgn="base">
        <a:spcBef>
          <a:spcPct val="0"/>
        </a:spcBef>
        <a:spcAft>
          <a:spcPct val="0"/>
        </a:spcAft>
        <a:defRPr sz="3200">
          <a:solidFill>
            <a:schemeClr val="bg1"/>
          </a:solidFill>
          <a:latin typeface="Arial" charset="0"/>
        </a:defRPr>
      </a:lvl2pPr>
      <a:lvl3pPr algn="l" rtl="0" fontAlgn="base">
        <a:spcBef>
          <a:spcPct val="0"/>
        </a:spcBef>
        <a:spcAft>
          <a:spcPct val="0"/>
        </a:spcAft>
        <a:defRPr sz="3200">
          <a:solidFill>
            <a:schemeClr val="bg1"/>
          </a:solidFill>
          <a:latin typeface="Arial" charset="0"/>
        </a:defRPr>
      </a:lvl3pPr>
      <a:lvl4pPr algn="l" rtl="0" fontAlgn="base">
        <a:spcBef>
          <a:spcPct val="0"/>
        </a:spcBef>
        <a:spcAft>
          <a:spcPct val="0"/>
        </a:spcAft>
        <a:defRPr sz="3200">
          <a:solidFill>
            <a:schemeClr val="bg1"/>
          </a:solidFill>
          <a:latin typeface="Arial" charset="0"/>
        </a:defRPr>
      </a:lvl4pPr>
      <a:lvl5pPr algn="l" rtl="0" fontAlgn="base">
        <a:spcBef>
          <a:spcPct val="0"/>
        </a:spcBef>
        <a:spcAft>
          <a:spcPct val="0"/>
        </a:spcAft>
        <a:defRPr sz="3200">
          <a:solidFill>
            <a:schemeClr val="bg1"/>
          </a:solidFill>
          <a:latin typeface="Arial" charset="0"/>
        </a:defRPr>
      </a:lvl5pPr>
      <a:lvl6pPr marL="457200" algn="l" rtl="0" fontAlgn="base">
        <a:spcBef>
          <a:spcPct val="0"/>
        </a:spcBef>
        <a:spcAft>
          <a:spcPct val="0"/>
        </a:spcAft>
        <a:defRPr sz="3200">
          <a:solidFill>
            <a:schemeClr val="bg1"/>
          </a:solidFill>
          <a:latin typeface="Arial" charset="0"/>
        </a:defRPr>
      </a:lvl6pPr>
      <a:lvl7pPr marL="914400" algn="l" rtl="0" fontAlgn="base">
        <a:spcBef>
          <a:spcPct val="0"/>
        </a:spcBef>
        <a:spcAft>
          <a:spcPct val="0"/>
        </a:spcAft>
        <a:defRPr sz="3200">
          <a:solidFill>
            <a:schemeClr val="bg1"/>
          </a:solidFill>
          <a:latin typeface="Arial" charset="0"/>
        </a:defRPr>
      </a:lvl7pPr>
      <a:lvl8pPr marL="1371600" algn="l" rtl="0" fontAlgn="base">
        <a:spcBef>
          <a:spcPct val="0"/>
        </a:spcBef>
        <a:spcAft>
          <a:spcPct val="0"/>
        </a:spcAft>
        <a:defRPr sz="3200">
          <a:solidFill>
            <a:schemeClr val="bg1"/>
          </a:solidFill>
          <a:latin typeface="Arial" charset="0"/>
        </a:defRPr>
      </a:lvl8pPr>
      <a:lvl9pPr marL="1828800" algn="l" rtl="0" fontAlgn="base">
        <a:spcBef>
          <a:spcPct val="0"/>
        </a:spcBef>
        <a:spcAft>
          <a:spcPct val="0"/>
        </a:spcAft>
        <a:defRPr sz="3200">
          <a:solidFill>
            <a:schemeClr val="bg1"/>
          </a:solidFill>
          <a:latin typeface="Arial" charset="0"/>
        </a:defRPr>
      </a:lvl9pPr>
    </p:titleStyle>
    <p:bodyStyle>
      <a:lvl1pPr marL="342900" indent="-342900" algn="l" rtl="0" fontAlgn="base">
        <a:spcBef>
          <a:spcPct val="20000"/>
        </a:spcBef>
        <a:spcAft>
          <a:spcPct val="0"/>
        </a:spcAft>
        <a:buChar char="•"/>
        <a:defRPr sz="2800">
          <a:solidFill>
            <a:schemeClr val="bg1"/>
          </a:solidFill>
          <a:latin typeface="+mn-lt"/>
          <a:ea typeface="+mn-ea"/>
          <a:cs typeface="+mn-cs"/>
        </a:defRPr>
      </a:lvl1pPr>
      <a:lvl2pPr marL="742950" indent="-285750" algn="l" rtl="0" fontAlgn="base">
        <a:spcBef>
          <a:spcPct val="20000"/>
        </a:spcBef>
        <a:spcAft>
          <a:spcPct val="0"/>
        </a:spcAft>
        <a:buChar char="–"/>
        <a:defRPr sz="2400" b="1">
          <a:solidFill>
            <a:schemeClr val="bg1"/>
          </a:solidFill>
          <a:latin typeface="+mn-lt"/>
        </a:defRPr>
      </a:lvl2pPr>
      <a:lvl3pPr marL="1143000" indent="-228600" algn="l" rtl="0" fontAlgn="base">
        <a:spcBef>
          <a:spcPct val="20000"/>
        </a:spcBef>
        <a:spcAft>
          <a:spcPct val="0"/>
        </a:spcAft>
        <a:buChar char="•"/>
        <a:defRPr sz="2400">
          <a:solidFill>
            <a:schemeClr val="bg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wordnet.princeton.edu/"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ctrTitle"/>
          </p:nvPr>
        </p:nvSpPr>
        <p:spPr>
          <a:xfrm>
            <a:off x="900113" y="5734050"/>
            <a:ext cx="4211637" cy="504825"/>
          </a:xfrm>
          <a:noFill/>
        </p:spPr>
        <p:txBody>
          <a:bodyPr/>
          <a:lstStyle/>
          <a:p>
            <a:r>
              <a:rPr lang="ru-RU">
                <a:solidFill>
                  <a:srgbClr val="01497C"/>
                </a:solidFill>
                <a:latin typeface="Tahoma" charset="0"/>
              </a:rPr>
              <a:t>Name of</a:t>
            </a:r>
            <a:r>
              <a:rPr lang="en-US">
                <a:solidFill>
                  <a:srgbClr val="01497C"/>
                </a:solidFill>
                <a:latin typeface="Tahoma" charset="0"/>
              </a:rPr>
              <a:t> </a:t>
            </a:r>
            <a:r>
              <a:rPr lang="ru-RU">
                <a:solidFill>
                  <a:srgbClr val="01497C"/>
                </a:solidFill>
                <a:latin typeface="Tahoma" charset="0"/>
              </a:rPr>
              <a:t>presentation</a:t>
            </a:r>
            <a:endParaRPr lang="uk-UA">
              <a:solidFill>
                <a:srgbClr val="01497C"/>
              </a:solidFill>
              <a:latin typeface="Tahoma" charset="0"/>
            </a:endParaRPr>
          </a:p>
        </p:txBody>
      </p:sp>
      <p:sp>
        <p:nvSpPr>
          <p:cNvPr id="34819" name="Rectangle 3"/>
          <p:cNvSpPr>
            <a:spLocks noGrp="1" noChangeArrowheads="1"/>
          </p:cNvSpPr>
          <p:nvPr>
            <p:ph type="subTitle" idx="1"/>
          </p:nvPr>
        </p:nvSpPr>
        <p:spPr>
          <a:xfrm>
            <a:off x="900113" y="6237288"/>
            <a:ext cx="3382962" cy="504825"/>
          </a:xfrm>
        </p:spPr>
        <p:txBody>
          <a:bodyPr/>
          <a:lstStyle/>
          <a:p>
            <a:pPr>
              <a:lnSpc>
                <a:spcPct val="90000"/>
              </a:lnSpc>
            </a:pPr>
            <a:r>
              <a:rPr lang="ru-RU">
                <a:solidFill>
                  <a:srgbClr val="01497C"/>
                </a:solidFill>
              </a:rPr>
              <a:t>C</a:t>
            </a:r>
            <a:r>
              <a:rPr lang="en-US">
                <a:solidFill>
                  <a:srgbClr val="01497C"/>
                </a:solidFill>
              </a:rPr>
              <a:t>o</a:t>
            </a:r>
            <a:r>
              <a:rPr lang="ru-RU">
                <a:solidFill>
                  <a:srgbClr val="01497C"/>
                </a:solidFill>
              </a:rPr>
              <a:t>mpany name</a:t>
            </a:r>
            <a:endParaRPr lang="uk-UA">
              <a:solidFill>
                <a:srgbClr val="01497C"/>
              </a:solidFill>
            </a:endParaRPr>
          </a:p>
        </p:txBody>
      </p:sp>
      <p:pic>
        <p:nvPicPr>
          <p:cNvPr id="1026" name="Picture 2"/>
          <p:cNvPicPr>
            <a:picLocks noChangeAspect="1" noChangeArrowheads="1"/>
          </p:cNvPicPr>
          <p:nvPr/>
        </p:nvPicPr>
        <p:blipFill>
          <a:blip r:embed="rId3"/>
          <a:srcRect/>
          <a:stretch>
            <a:fillRect/>
          </a:stretch>
        </p:blipFill>
        <p:spPr bwMode="auto">
          <a:xfrm>
            <a:off x="0" y="922"/>
            <a:ext cx="9220918" cy="6858000"/>
          </a:xfrm>
          <a:prstGeom prst="rect">
            <a:avLst/>
          </a:prstGeom>
          <a:noFill/>
          <a:ln w="9525">
            <a:noFill/>
            <a:miter lim="800000"/>
            <a:headEnd/>
            <a:tailEnd/>
          </a:ln>
          <a:effectLst/>
        </p:spPr>
      </p:pic>
    </p:spTree>
  </p:cSld>
  <p:clrMapOvr>
    <a:masterClrMapping/>
  </p:clrMapOvr>
  <p:transition advTm="20000">
    <p:dissolv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14282" y="500042"/>
            <a:ext cx="8207375" cy="4214842"/>
          </a:xfrm>
        </p:spPr>
        <p:txBody>
          <a:bodyPr/>
          <a:lstStyle/>
          <a:p>
            <a:pPr>
              <a:buNone/>
            </a:pPr>
            <a:r>
              <a:rPr lang="en-US" dirty="0">
                <a:solidFill>
                  <a:srgbClr val="002060"/>
                </a:solidFill>
              </a:rPr>
              <a:t>Conversational Agents contains:</a:t>
            </a:r>
          </a:p>
          <a:p>
            <a:pPr>
              <a:buNone/>
            </a:pPr>
            <a:endParaRPr lang="en-US" dirty="0">
              <a:solidFill>
                <a:srgbClr val="002060"/>
              </a:solidFill>
            </a:endParaRPr>
          </a:p>
          <a:p>
            <a:pPr>
              <a:buNone/>
            </a:pPr>
            <a:r>
              <a:rPr lang="en-US" dirty="0">
                <a:solidFill>
                  <a:srgbClr val="002060"/>
                </a:solidFill>
              </a:rPr>
              <a:t>● Speech recognition </a:t>
            </a:r>
          </a:p>
          <a:p>
            <a:pPr>
              <a:buNone/>
            </a:pPr>
            <a:r>
              <a:rPr lang="en-US" dirty="0">
                <a:solidFill>
                  <a:srgbClr val="002060"/>
                </a:solidFill>
              </a:rPr>
              <a:t>● Language analysis </a:t>
            </a:r>
          </a:p>
          <a:p>
            <a:pPr>
              <a:buNone/>
            </a:pPr>
            <a:r>
              <a:rPr lang="en-US" dirty="0">
                <a:solidFill>
                  <a:srgbClr val="002060"/>
                </a:solidFill>
              </a:rPr>
              <a:t>● Dialogue processing </a:t>
            </a:r>
          </a:p>
          <a:p>
            <a:pPr>
              <a:buNone/>
            </a:pPr>
            <a:r>
              <a:rPr lang="en-US" dirty="0">
                <a:solidFill>
                  <a:srgbClr val="002060"/>
                </a:solidFill>
              </a:rPr>
              <a:t>● Information retrieval </a:t>
            </a:r>
          </a:p>
          <a:p>
            <a:pPr>
              <a:buNone/>
            </a:pPr>
            <a:r>
              <a:rPr lang="en-US" dirty="0">
                <a:solidFill>
                  <a:srgbClr val="002060"/>
                </a:solidFill>
              </a:rPr>
              <a:t>● Text to speech</a:t>
            </a:r>
          </a:p>
          <a:p>
            <a:endParaRPr lang="en-US" dirty="0"/>
          </a:p>
        </p:txBody>
      </p:sp>
      <p:pic>
        <p:nvPicPr>
          <p:cNvPr id="6" name="Picture 3"/>
          <p:cNvPicPr>
            <a:picLocks noChangeAspect="1" noChangeArrowheads="1"/>
          </p:cNvPicPr>
          <p:nvPr/>
        </p:nvPicPr>
        <p:blipFill>
          <a:blip r:embed="rId2"/>
          <a:srcRect/>
          <a:stretch>
            <a:fillRect/>
          </a:stretch>
        </p:blipFill>
        <p:spPr bwMode="auto">
          <a:xfrm>
            <a:off x="7215206" y="2071678"/>
            <a:ext cx="1714480" cy="2705283"/>
          </a:xfrm>
          <a:prstGeom prst="rect">
            <a:avLst/>
          </a:prstGeom>
          <a:noFill/>
          <a:ln w="9525">
            <a:noFill/>
            <a:miter lim="800000"/>
            <a:headEnd/>
            <a:tailEnd/>
          </a:ln>
          <a:effectLst/>
        </p:spPr>
      </p:pic>
      <p:pic>
        <p:nvPicPr>
          <p:cNvPr id="7" name="Picture 4"/>
          <p:cNvPicPr>
            <a:picLocks noChangeAspect="1" noChangeArrowheads="1"/>
          </p:cNvPicPr>
          <p:nvPr/>
        </p:nvPicPr>
        <p:blipFill>
          <a:blip r:embed="rId3"/>
          <a:srcRect/>
          <a:stretch>
            <a:fillRect/>
          </a:stretch>
        </p:blipFill>
        <p:spPr bwMode="auto">
          <a:xfrm>
            <a:off x="7094763" y="0"/>
            <a:ext cx="2049237" cy="1785927"/>
          </a:xfrm>
          <a:prstGeom prst="rect">
            <a:avLst/>
          </a:prstGeom>
          <a:noFill/>
          <a:ln w="9525">
            <a:noFill/>
            <a:miter lim="800000"/>
            <a:headEnd/>
            <a:tailEnd/>
          </a:ln>
          <a:effectLst/>
        </p:spPr>
      </p:pic>
      <p:pic>
        <p:nvPicPr>
          <p:cNvPr id="8" name="Picture 5"/>
          <p:cNvPicPr>
            <a:picLocks noChangeAspect="1" noChangeArrowheads="1"/>
          </p:cNvPicPr>
          <p:nvPr/>
        </p:nvPicPr>
        <p:blipFill>
          <a:blip r:embed="rId4"/>
          <a:srcRect/>
          <a:stretch>
            <a:fillRect/>
          </a:stretch>
        </p:blipFill>
        <p:spPr bwMode="auto">
          <a:xfrm>
            <a:off x="2874690" y="5500702"/>
            <a:ext cx="3230369" cy="1357298"/>
          </a:xfrm>
          <a:prstGeom prst="rect">
            <a:avLst/>
          </a:prstGeom>
          <a:noFill/>
          <a:ln w="9525">
            <a:noFill/>
            <a:miter lim="800000"/>
            <a:headEnd/>
            <a:tailEnd/>
          </a:ln>
          <a:effectLst/>
        </p:spPr>
      </p:pic>
      <p:pic>
        <p:nvPicPr>
          <p:cNvPr id="9" name="Picture 6"/>
          <p:cNvPicPr>
            <a:picLocks noChangeAspect="1" noChangeArrowheads="1"/>
          </p:cNvPicPr>
          <p:nvPr/>
        </p:nvPicPr>
        <p:blipFill>
          <a:blip r:embed="rId5"/>
          <a:srcRect/>
          <a:stretch>
            <a:fillRect/>
          </a:stretch>
        </p:blipFill>
        <p:spPr bwMode="auto">
          <a:xfrm>
            <a:off x="0" y="5643578"/>
            <a:ext cx="2877683" cy="1233308"/>
          </a:xfrm>
          <a:prstGeom prst="rect">
            <a:avLst/>
          </a:prstGeom>
          <a:noFill/>
          <a:ln w="9525">
            <a:noFill/>
            <a:miter lim="800000"/>
            <a:headEnd/>
            <a:tailEnd/>
          </a:ln>
          <a:effectLst/>
        </p:spPr>
      </p:pic>
      <p:pic>
        <p:nvPicPr>
          <p:cNvPr id="1027" name="Picture 3"/>
          <p:cNvPicPr>
            <a:picLocks noChangeAspect="1" noChangeArrowheads="1"/>
          </p:cNvPicPr>
          <p:nvPr/>
        </p:nvPicPr>
        <p:blipFill>
          <a:blip r:embed="rId6"/>
          <a:srcRect/>
          <a:stretch>
            <a:fillRect/>
          </a:stretch>
        </p:blipFill>
        <p:spPr bwMode="auto">
          <a:xfrm>
            <a:off x="6096000" y="5214951"/>
            <a:ext cx="3028950" cy="1643050"/>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288" y="214290"/>
            <a:ext cx="6048375" cy="508000"/>
          </a:xfrm>
        </p:spPr>
        <p:txBody>
          <a:bodyPr/>
          <a:lstStyle/>
          <a:p>
            <a:r>
              <a:rPr lang="en-US" dirty="0">
                <a:solidFill>
                  <a:srgbClr val="01497C"/>
                </a:solidFill>
              </a:rPr>
              <a:t>NLP COMPONENTS</a:t>
            </a:r>
          </a:p>
        </p:txBody>
      </p:sp>
      <p:pic>
        <p:nvPicPr>
          <p:cNvPr id="2050" name="Picture 2"/>
          <p:cNvPicPr>
            <a:picLocks noChangeAspect="1" noChangeArrowheads="1"/>
          </p:cNvPicPr>
          <p:nvPr/>
        </p:nvPicPr>
        <p:blipFill>
          <a:blip r:embed="rId2"/>
          <a:srcRect/>
          <a:stretch>
            <a:fillRect/>
          </a:stretch>
        </p:blipFill>
        <p:spPr bwMode="auto">
          <a:xfrm>
            <a:off x="4822794" y="-243408"/>
            <a:ext cx="4357718" cy="3045717"/>
          </a:xfrm>
          <a:prstGeom prst="rect">
            <a:avLst/>
          </a:prstGeom>
          <a:noFill/>
          <a:ln w="9525">
            <a:noFill/>
            <a:miter lim="800000"/>
            <a:headEnd/>
            <a:tailEnd/>
          </a:ln>
          <a:effectLst/>
        </p:spPr>
      </p:pic>
      <p:sp>
        <p:nvSpPr>
          <p:cNvPr id="10" name="Rectangle 9"/>
          <p:cNvSpPr/>
          <p:nvPr/>
        </p:nvSpPr>
        <p:spPr>
          <a:xfrm>
            <a:off x="107504" y="2420888"/>
            <a:ext cx="8786874" cy="3354765"/>
          </a:xfrm>
          <a:prstGeom prst="rect">
            <a:avLst/>
          </a:prstGeom>
        </p:spPr>
        <p:txBody>
          <a:bodyPr wrap="square">
            <a:spAutoFit/>
          </a:bodyPr>
          <a:lstStyle/>
          <a:p>
            <a:r>
              <a:rPr lang="en-US" sz="2800" u="sng" dirty="0">
                <a:solidFill>
                  <a:srgbClr val="0070C0"/>
                </a:solidFill>
              </a:rPr>
              <a:t>NLP</a:t>
            </a:r>
            <a:r>
              <a:rPr lang="en-US" sz="2800" dirty="0"/>
              <a:t> converts a text into structured data.</a:t>
            </a:r>
          </a:p>
          <a:p>
            <a:r>
              <a:rPr lang="en-US" sz="2800" u="sng" dirty="0">
                <a:solidFill>
                  <a:srgbClr val="0070C0"/>
                </a:solidFill>
              </a:rPr>
              <a:t>NLU</a:t>
            </a:r>
            <a:r>
              <a:rPr lang="en-US" sz="2800" dirty="0"/>
              <a:t> takes up the understanding of the data based on grammar and  the context.</a:t>
            </a:r>
          </a:p>
          <a:p>
            <a:r>
              <a:rPr lang="en-US" sz="2400" dirty="0">
                <a:sym typeface="Wingdings" pitchFamily="2" charset="2"/>
              </a:rPr>
              <a:t>        </a:t>
            </a:r>
            <a:r>
              <a:rPr lang="en-US" sz="2400" dirty="0"/>
              <a:t>Understanding involves counting the frequency of terms, 	</a:t>
            </a:r>
            <a:r>
              <a:rPr lang="en-IN" sz="2400" dirty="0"/>
              <a:t>identifying named entities, syntactic parsing and 	semantic role </a:t>
            </a:r>
            <a:r>
              <a:rPr lang="en-IN" sz="2400" dirty="0" err="1"/>
              <a:t>labeling</a:t>
            </a:r>
            <a:endParaRPr lang="en-US" sz="2400" dirty="0"/>
          </a:p>
          <a:p>
            <a:r>
              <a:rPr lang="en-US" sz="2800" u="sng" dirty="0">
                <a:solidFill>
                  <a:srgbClr val="0070C0"/>
                </a:solidFill>
              </a:rPr>
              <a:t>NLG </a:t>
            </a:r>
            <a:r>
              <a:rPr lang="en-US" sz="2800" dirty="0"/>
              <a:t>generates a text based on structured data. (Reponses of chatbots and voice assistants)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1659"/>
            <a:ext cx="6304806" cy="3705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4" y="3528392"/>
            <a:ext cx="9148613" cy="328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01649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734734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288" y="476250"/>
            <a:ext cx="8353176" cy="508000"/>
          </a:xfrm>
        </p:spPr>
        <p:txBody>
          <a:bodyPr/>
          <a:lstStyle/>
          <a:p>
            <a:pPr algn="ctr"/>
            <a:r>
              <a:rPr lang="en-IN" sz="3600" dirty="0">
                <a:solidFill>
                  <a:schemeClr val="tx1"/>
                </a:solidFill>
              </a:rPr>
              <a:t>Levels of NLP</a:t>
            </a:r>
          </a:p>
        </p:txBody>
      </p:sp>
      <p:pic>
        <p:nvPicPr>
          <p:cNvPr id="4" name="Content Placeholder 3"/>
          <p:cNvPicPr>
            <a:picLocks noGrp="1"/>
          </p:cNvPicPr>
          <p:nvPr>
            <p:ph idx="1"/>
          </p:nvPr>
        </p:nvPicPr>
        <p:blipFill>
          <a:blip r:embed="rId2"/>
          <a:stretch>
            <a:fillRect/>
          </a:stretch>
        </p:blipFill>
        <p:spPr>
          <a:xfrm>
            <a:off x="323528" y="1124744"/>
            <a:ext cx="8640960" cy="5616624"/>
          </a:xfrm>
          <a:prstGeom prst="rect">
            <a:avLst/>
          </a:prstGeom>
          <a:ln>
            <a:solidFill>
              <a:schemeClr val="tx2"/>
            </a:solidFill>
          </a:ln>
        </p:spPr>
      </p:pic>
    </p:spTree>
    <p:extLst>
      <p:ext uri="{BB962C8B-B14F-4D97-AF65-F5344CB8AC3E}">
        <p14:creationId xmlns:p14="http://schemas.microsoft.com/office/powerpoint/2010/main" val="1120884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288" y="476250"/>
            <a:ext cx="8462992" cy="508000"/>
          </a:xfrm>
        </p:spPr>
        <p:txBody>
          <a:bodyPr/>
          <a:lstStyle/>
          <a:p>
            <a:pPr algn="ctr"/>
            <a:r>
              <a:rPr lang="en-US" dirty="0">
                <a:solidFill>
                  <a:srgbClr val="002060"/>
                </a:solidFill>
              </a:rPr>
              <a:t>DIFFERENT LEVELS OF NLP</a:t>
            </a:r>
          </a:p>
        </p:txBody>
      </p:sp>
      <p:sp>
        <p:nvSpPr>
          <p:cNvPr id="3" name="Content Placeholder 2"/>
          <p:cNvSpPr>
            <a:spLocks noGrp="1"/>
          </p:cNvSpPr>
          <p:nvPr>
            <p:ph idx="1"/>
          </p:nvPr>
        </p:nvSpPr>
        <p:spPr>
          <a:xfrm>
            <a:off x="214282" y="1142984"/>
            <a:ext cx="8207375" cy="5021279"/>
          </a:xfrm>
        </p:spPr>
        <p:txBody>
          <a:bodyPr/>
          <a:lstStyle/>
          <a:p>
            <a:pPr>
              <a:buNone/>
            </a:pPr>
            <a:r>
              <a:rPr lang="en-US" dirty="0">
                <a:solidFill>
                  <a:srgbClr val="002060"/>
                </a:solidFill>
              </a:rPr>
              <a:t>1 Phonological level</a:t>
            </a:r>
          </a:p>
          <a:p>
            <a:pPr>
              <a:buNone/>
            </a:pPr>
            <a:r>
              <a:rPr lang="en-US" dirty="0">
                <a:solidFill>
                  <a:srgbClr val="002060"/>
                </a:solidFill>
              </a:rPr>
              <a:t>2 Morphological level</a:t>
            </a:r>
          </a:p>
          <a:p>
            <a:pPr>
              <a:buNone/>
            </a:pPr>
            <a:r>
              <a:rPr lang="en-US" dirty="0">
                <a:solidFill>
                  <a:srgbClr val="002060"/>
                </a:solidFill>
              </a:rPr>
              <a:t>3 Lexical level</a:t>
            </a:r>
          </a:p>
          <a:p>
            <a:pPr>
              <a:buNone/>
            </a:pPr>
            <a:r>
              <a:rPr lang="en-US" dirty="0">
                <a:solidFill>
                  <a:srgbClr val="002060"/>
                </a:solidFill>
              </a:rPr>
              <a:t>4 Syntactic level</a:t>
            </a:r>
          </a:p>
          <a:p>
            <a:pPr>
              <a:buNone/>
            </a:pPr>
            <a:r>
              <a:rPr lang="en-US" dirty="0">
                <a:solidFill>
                  <a:srgbClr val="002060"/>
                </a:solidFill>
              </a:rPr>
              <a:t>5 Semantic level</a:t>
            </a:r>
          </a:p>
          <a:p>
            <a:pPr>
              <a:buNone/>
            </a:pPr>
            <a:r>
              <a:rPr lang="en-US" dirty="0">
                <a:solidFill>
                  <a:srgbClr val="002060"/>
                </a:solidFill>
              </a:rPr>
              <a:t>6 Discourse level</a:t>
            </a:r>
          </a:p>
          <a:p>
            <a:pPr>
              <a:buNone/>
            </a:pPr>
            <a:r>
              <a:rPr lang="en-US" dirty="0">
                <a:solidFill>
                  <a:srgbClr val="002060"/>
                </a:solidFill>
              </a:rPr>
              <a:t>7 Pragmatic level</a:t>
            </a:r>
          </a:p>
          <a:p>
            <a:pPr>
              <a:buNone/>
            </a:pPr>
            <a:endParaRPr lang="en-US" dirty="0">
              <a:solidFill>
                <a:srgbClr val="002060"/>
              </a:solidFill>
            </a:endParaRPr>
          </a:p>
        </p:txBody>
      </p:sp>
    </p:spTree>
    <p:extLst>
      <p:ext uri="{BB962C8B-B14F-4D97-AF65-F5344CB8AC3E}">
        <p14:creationId xmlns:p14="http://schemas.microsoft.com/office/powerpoint/2010/main" val="2992175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288" y="476250"/>
            <a:ext cx="6819918" cy="508000"/>
          </a:xfrm>
        </p:spPr>
        <p:txBody>
          <a:bodyPr/>
          <a:lstStyle/>
          <a:p>
            <a:r>
              <a:rPr lang="en-US" b="1" dirty="0">
                <a:solidFill>
                  <a:srgbClr val="002060"/>
                </a:solidFill>
              </a:rPr>
              <a:t>1. Phonetic or phonological level</a:t>
            </a:r>
            <a:endParaRPr lang="en-US" b="1" dirty="0"/>
          </a:p>
        </p:txBody>
      </p:sp>
      <p:sp>
        <p:nvSpPr>
          <p:cNvPr id="3" name="Content Placeholder 2"/>
          <p:cNvSpPr>
            <a:spLocks noGrp="1"/>
          </p:cNvSpPr>
          <p:nvPr>
            <p:ph idx="1"/>
          </p:nvPr>
        </p:nvSpPr>
        <p:spPr>
          <a:xfrm>
            <a:off x="214282" y="1142984"/>
            <a:ext cx="8643998" cy="4175125"/>
          </a:xfrm>
        </p:spPr>
        <p:txBody>
          <a:bodyPr/>
          <a:lstStyle/>
          <a:p>
            <a:pPr>
              <a:buNone/>
            </a:pPr>
            <a:r>
              <a:rPr lang="en-US" dirty="0">
                <a:solidFill>
                  <a:srgbClr val="002060"/>
                </a:solidFill>
              </a:rPr>
              <a:t>	</a:t>
            </a:r>
            <a:r>
              <a:rPr lang="en-US" b="1" dirty="0">
                <a:solidFill>
                  <a:srgbClr val="002060"/>
                </a:solidFill>
              </a:rPr>
              <a:t> Phonemes &amp; Syllables</a:t>
            </a:r>
          </a:p>
          <a:p>
            <a:pPr algn="just">
              <a:buNone/>
            </a:pPr>
            <a:r>
              <a:rPr lang="en-US" dirty="0">
                <a:solidFill>
                  <a:srgbClr val="002060"/>
                </a:solidFill>
              </a:rPr>
              <a:t>A </a:t>
            </a:r>
            <a:r>
              <a:rPr lang="en-US" b="1" dirty="0">
                <a:solidFill>
                  <a:srgbClr val="002060"/>
                </a:solidFill>
              </a:rPr>
              <a:t>phoneme</a:t>
            </a:r>
            <a:r>
              <a:rPr lang="en-US" dirty="0">
                <a:solidFill>
                  <a:srgbClr val="002060"/>
                </a:solidFill>
              </a:rPr>
              <a:t> is a unit of sound that can distinguish one word from another word in a particular language.</a:t>
            </a:r>
          </a:p>
          <a:p>
            <a:pPr>
              <a:buNone/>
            </a:pPr>
            <a:r>
              <a:rPr lang="en-US" dirty="0">
                <a:solidFill>
                  <a:srgbClr val="002060"/>
                </a:solidFill>
              </a:rPr>
              <a:t>A </a:t>
            </a:r>
            <a:r>
              <a:rPr lang="en-US" b="1" dirty="0">
                <a:solidFill>
                  <a:srgbClr val="002060"/>
                </a:solidFill>
              </a:rPr>
              <a:t>syllable</a:t>
            </a:r>
            <a:r>
              <a:rPr lang="en-US" dirty="0">
                <a:solidFill>
                  <a:srgbClr val="002060"/>
                </a:solidFill>
              </a:rPr>
              <a:t> is a unit of organization for a sequence of speech sounds. </a:t>
            </a:r>
          </a:p>
          <a:p>
            <a:pPr>
              <a:buNone/>
            </a:pPr>
            <a:endParaRPr lang="en-US" b="1" dirty="0">
              <a:solidFill>
                <a:srgbClr val="002060"/>
              </a:solidFill>
            </a:endParaRPr>
          </a:p>
          <a:p>
            <a:pPr>
              <a:buNone/>
            </a:pPr>
            <a:r>
              <a:rPr lang="en-US" dirty="0" err="1">
                <a:solidFill>
                  <a:srgbClr val="00B050"/>
                </a:solidFill>
              </a:rPr>
              <a:t>Rays</a:t>
            </a:r>
            <a:r>
              <a:rPr lang="en-US" dirty="0" err="1">
                <a:solidFill>
                  <a:srgbClr val="00B050"/>
                </a:solidFill>
                <a:sym typeface="Wingdings" pitchFamily="2" charset="2"/>
              </a:rPr>
              <a:t>RaiseRaze</a:t>
            </a:r>
            <a:endParaRPr lang="en-US" dirty="0">
              <a:solidFill>
                <a:srgbClr val="00B050"/>
              </a:solidFill>
            </a:endParaRPr>
          </a:p>
        </p:txBody>
      </p:sp>
    </p:spTree>
    <p:extLst>
      <p:ext uri="{BB962C8B-B14F-4D97-AF65-F5344CB8AC3E}">
        <p14:creationId xmlns:p14="http://schemas.microsoft.com/office/powerpoint/2010/main" val="3724764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2844" y="428604"/>
            <a:ext cx="9001156" cy="5664221"/>
          </a:xfrm>
        </p:spPr>
        <p:txBody>
          <a:bodyPr/>
          <a:lstStyle/>
          <a:p>
            <a:pPr>
              <a:buNone/>
            </a:pPr>
            <a:r>
              <a:rPr lang="en-US" b="1" dirty="0">
                <a:solidFill>
                  <a:srgbClr val="002060"/>
                </a:solidFill>
              </a:rPr>
              <a:t>2. Morphological level</a:t>
            </a:r>
          </a:p>
          <a:p>
            <a:pPr>
              <a:buNone/>
            </a:pPr>
            <a:r>
              <a:rPr lang="en-US" sz="2400" dirty="0">
                <a:solidFill>
                  <a:srgbClr val="002060"/>
                </a:solidFill>
              </a:rPr>
              <a:t>Morpheme is the smallest meaningful lexical item in a language.</a:t>
            </a:r>
          </a:p>
          <a:p>
            <a:pPr>
              <a:buNone/>
            </a:pPr>
            <a:r>
              <a:rPr lang="en-US" b="1" dirty="0">
                <a:solidFill>
                  <a:srgbClr val="002060"/>
                </a:solidFill>
              </a:rPr>
              <a:t>Morphemes, Prefix, Suffix, Inflections/derivations</a:t>
            </a:r>
          </a:p>
          <a:p>
            <a:pPr algn="ctr">
              <a:buNone/>
            </a:pPr>
            <a:endParaRPr lang="en-US" b="1" dirty="0">
              <a:solidFill>
                <a:srgbClr val="002060"/>
              </a:solidFill>
            </a:endParaRPr>
          </a:p>
          <a:p>
            <a:pPr>
              <a:buNone/>
            </a:pPr>
            <a:r>
              <a:rPr lang="en-US" b="1" dirty="0">
                <a:solidFill>
                  <a:srgbClr val="002060"/>
                </a:solidFill>
              </a:rPr>
              <a:t>				</a:t>
            </a:r>
            <a:r>
              <a:rPr lang="en-US" b="1" dirty="0">
                <a:solidFill>
                  <a:srgbClr val="FF0000"/>
                </a:solidFill>
              </a:rPr>
              <a:t>Un</a:t>
            </a:r>
            <a:r>
              <a:rPr lang="en-US" b="1" dirty="0">
                <a:solidFill>
                  <a:srgbClr val="002060"/>
                </a:solidFill>
              </a:rPr>
              <a:t>happi</a:t>
            </a:r>
            <a:r>
              <a:rPr lang="en-US" b="1" dirty="0">
                <a:solidFill>
                  <a:srgbClr val="00B050"/>
                </a:solidFill>
              </a:rPr>
              <a:t>ness</a:t>
            </a:r>
          </a:p>
          <a:p>
            <a:pPr algn="ctr">
              <a:buNone/>
            </a:pPr>
            <a:endParaRPr lang="en-US" b="1" dirty="0">
              <a:solidFill>
                <a:schemeClr val="bg2">
                  <a:lumMod val="50000"/>
                  <a:lumOff val="50000"/>
                </a:schemeClr>
              </a:solidFill>
            </a:endParaRPr>
          </a:p>
          <a:p>
            <a:pPr>
              <a:buNone/>
            </a:pPr>
            <a:r>
              <a:rPr lang="en-US" b="1" dirty="0">
                <a:solidFill>
                  <a:schemeClr val="bg2">
                    <a:lumMod val="50000"/>
                    <a:lumOff val="50000"/>
                  </a:schemeClr>
                </a:solidFill>
              </a:rPr>
              <a:t>				     Stem</a:t>
            </a:r>
          </a:p>
          <a:p>
            <a:pPr>
              <a:buNone/>
            </a:pPr>
            <a:r>
              <a:rPr lang="en-US" b="1" dirty="0">
                <a:solidFill>
                  <a:srgbClr val="002060"/>
                </a:solidFill>
              </a:rPr>
              <a:t>3. Lexical Level</a:t>
            </a:r>
          </a:p>
          <a:p>
            <a:pPr algn="just">
              <a:buNone/>
            </a:pPr>
            <a:r>
              <a:rPr lang="en-US" sz="2400" dirty="0">
                <a:solidFill>
                  <a:srgbClr val="002060"/>
                </a:solidFill>
              </a:rPr>
              <a:t>	The study of words with respect to their lexical meaning and part-of-speech.</a:t>
            </a:r>
          </a:p>
          <a:p>
            <a:pPr>
              <a:buNone/>
            </a:pPr>
            <a:r>
              <a:rPr lang="en-US" sz="2400" b="1" dirty="0">
                <a:solidFill>
                  <a:srgbClr val="00B050"/>
                </a:solidFill>
              </a:rPr>
              <a:t>	</a:t>
            </a:r>
            <a:r>
              <a:rPr lang="en-US" sz="2400" b="1" dirty="0">
                <a:solidFill>
                  <a:srgbClr val="00B050"/>
                </a:solidFill>
                <a:sym typeface="Wingdings" pitchFamily="2" charset="2"/>
              </a:rPr>
              <a:t> </a:t>
            </a:r>
            <a:r>
              <a:rPr lang="en-US" sz="2400" b="1" dirty="0">
                <a:solidFill>
                  <a:srgbClr val="00B050"/>
                </a:solidFill>
              </a:rPr>
              <a:t>Duck, Chair – noun / verb</a:t>
            </a:r>
            <a:endParaRPr lang="en-US" sz="1050" dirty="0">
              <a:solidFill>
                <a:srgbClr val="002060"/>
              </a:solidFill>
            </a:endParaRPr>
          </a:p>
          <a:p>
            <a:pPr>
              <a:buNone/>
            </a:pPr>
            <a:endParaRPr lang="en-US" sz="2400" dirty="0">
              <a:solidFill>
                <a:srgbClr val="002060"/>
              </a:solidFill>
            </a:endParaRPr>
          </a:p>
        </p:txBody>
      </p:sp>
      <p:cxnSp>
        <p:nvCxnSpPr>
          <p:cNvPr id="5" name="Straight Arrow Connector 4"/>
          <p:cNvCxnSpPr/>
          <p:nvPr/>
        </p:nvCxnSpPr>
        <p:spPr>
          <a:xfrm rot="16200000" flipV="1">
            <a:off x="2786050" y="2214554"/>
            <a:ext cx="642942" cy="71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rot="16200000" flipV="1">
            <a:off x="4107653" y="2107397"/>
            <a:ext cx="714380"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5400000">
            <a:off x="3679819" y="3321049"/>
            <a:ext cx="50006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0979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571480"/>
            <a:ext cx="8643998" cy="5286412"/>
          </a:xfrm>
        </p:spPr>
        <p:txBody>
          <a:bodyPr/>
          <a:lstStyle/>
          <a:p>
            <a:pPr>
              <a:buNone/>
            </a:pPr>
            <a:r>
              <a:rPr lang="en-US" b="1" dirty="0">
                <a:solidFill>
                  <a:srgbClr val="002060"/>
                </a:solidFill>
              </a:rPr>
              <a:t>4. Syntactic level</a:t>
            </a:r>
          </a:p>
          <a:p>
            <a:pPr>
              <a:buNone/>
            </a:pPr>
            <a:r>
              <a:rPr lang="en-US" sz="3200" dirty="0">
                <a:solidFill>
                  <a:srgbClr val="002060"/>
                </a:solidFill>
                <a:latin typeface="+mj-lt"/>
                <a:ea typeface="+mj-ea"/>
                <a:cs typeface="+mj-cs"/>
              </a:rPr>
              <a:t> 	D</a:t>
            </a:r>
            <a:r>
              <a:rPr lang="en-US" dirty="0">
                <a:solidFill>
                  <a:srgbClr val="002060"/>
                </a:solidFill>
              </a:rPr>
              <a:t>eals with grammar and structure of sentences.</a:t>
            </a:r>
          </a:p>
          <a:p>
            <a:pPr>
              <a:buNone/>
            </a:pPr>
            <a:r>
              <a:rPr lang="en-US" sz="2400" dirty="0">
                <a:solidFill>
                  <a:srgbClr val="00B050"/>
                </a:solidFill>
              </a:rPr>
              <a:t>			</a:t>
            </a:r>
            <a:r>
              <a:rPr lang="en-US" sz="2400" dirty="0" err="1">
                <a:solidFill>
                  <a:srgbClr val="00B050"/>
                </a:solidFill>
              </a:rPr>
              <a:t>Eg</a:t>
            </a:r>
            <a:r>
              <a:rPr lang="en-US" sz="2400" dirty="0">
                <a:solidFill>
                  <a:srgbClr val="00B050"/>
                </a:solidFill>
              </a:rPr>
              <a:t>: Who is the president of US? </a:t>
            </a:r>
          </a:p>
          <a:p>
            <a:pPr>
              <a:buNone/>
            </a:pPr>
            <a:r>
              <a:rPr lang="en-US" sz="2400" dirty="0">
                <a:solidFill>
                  <a:srgbClr val="00B050"/>
                </a:solidFill>
              </a:rPr>
              <a:t>			President, US?</a:t>
            </a:r>
          </a:p>
          <a:p>
            <a:pPr>
              <a:buNone/>
            </a:pPr>
            <a:endParaRPr lang="en-US" sz="2400" dirty="0">
              <a:solidFill>
                <a:srgbClr val="00B050"/>
              </a:solidFill>
            </a:endParaRPr>
          </a:p>
          <a:p>
            <a:pPr>
              <a:buNone/>
            </a:pPr>
            <a:r>
              <a:rPr lang="en-US" dirty="0">
                <a:solidFill>
                  <a:srgbClr val="002060"/>
                </a:solidFill>
              </a:rPr>
              <a:t>NLP is much more than syntax! </a:t>
            </a:r>
          </a:p>
          <a:p>
            <a:pPr>
              <a:buNone/>
            </a:pPr>
            <a:r>
              <a:rPr lang="en-US" dirty="0">
                <a:solidFill>
                  <a:srgbClr val="002060"/>
                </a:solidFill>
              </a:rPr>
              <a:t>Syntax analyses don’t fully nail down the meaning </a:t>
            </a:r>
          </a:p>
          <a:p>
            <a:pPr>
              <a:buNone/>
            </a:pPr>
            <a:r>
              <a:rPr lang="en-US" sz="2400" dirty="0">
                <a:solidFill>
                  <a:srgbClr val="00B050"/>
                </a:solidFill>
                <a:sym typeface="Wingdings" pitchFamily="2" charset="2"/>
              </a:rPr>
              <a:t></a:t>
            </a:r>
            <a:r>
              <a:rPr lang="en-US" sz="2400" dirty="0">
                <a:solidFill>
                  <a:srgbClr val="00B050"/>
                </a:solidFill>
              </a:rPr>
              <a:t> “ I haven’t slept for ten days”</a:t>
            </a:r>
          </a:p>
          <a:p>
            <a:pPr>
              <a:buNone/>
            </a:pPr>
            <a:r>
              <a:rPr lang="en-US" sz="2400" dirty="0">
                <a:solidFill>
                  <a:srgbClr val="00B050"/>
                </a:solidFill>
                <a:sym typeface="Wingdings" pitchFamily="2" charset="2"/>
              </a:rPr>
              <a:t></a:t>
            </a:r>
            <a:r>
              <a:rPr lang="en-US" sz="2400" dirty="0">
                <a:solidFill>
                  <a:srgbClr val="00B050"/>
                </a:solidFill>
              </a:rPr>
              <a:t>“ I clapped because it’s finished, not because I like it.”</a:t>
            </a:r>
          </a:p>
          <a:p>
            <a:pPr>
              <a:buNone/>
            </a:pPr>
            <a:br>
              <a:rPr lang="en-US" dirty="0">
                <a:solidFill>
                  <a:srgbClr val="002060"/>
                </a:solidFill>
              </a:rPr>
            </a:br>
            <a:endParaRPr lang="en-US" dirty="0">
              <a:solidFill>
                <a:srgbClr val="002060"/>
              </a:solidFill>
            </a:endParaRPr>
          </a:p>
          <a:p>
            <a:pPr>
              <a:buNone/>
            </a:pPr>
            <a:endParaRPr lang="en-US" dirty="0">
              <a:solidFill>
                <a:srgbClr val="002060"/>
              </a:solidFill>
            </a:endParaRPr>
          </a:p>
          <a:p>
            <a:pPr>
              <a:buNone/>
            </a:pPr>
            <a:endParaRPr lang="en-US" dirty="0">
              <a:solidFill>
                <a:srgbClr val="002060"/>
              </a:solidFill>
            </a:endParaRPr>
          </a:p>
        </p:txBody>
      </p:sp>
    </p:spTree>
    <p:extLst>
      <p:ext uri="{BB962C8B-B14F-4D97-AF65-F5344CB8AC3E}">
        <p14:creationId xmlns:p14="http://schemas.microsoft.com/office/powerpoint/2010/main" val="6144261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None/>
            </a:pPr>
            <a:endParaRPr lang="en-US" dirty="0">
              <a:solidFill>
                <a:srgbClr val="00B050"/>
              </a:solidFill>
            </a:endParaRPr>
          </a:p>
        </p:txBody>
      </p:sp>
      <p:pic>
        <p:nvPicPr>
          <p:cNvPr id="1026" name="Picture 2"/>
          <p:cNvPicPr>
            <a:picLocks noChangeAspect="1" noChangeArrowheads="1"/>
          </p:cNvPicPr>
          <p:nvPr/>
        </p:nvPicPr>
        <p:blipFill>
          <a:blip r:embed="rId2"/>
          <a:srcRect/>
          <a:stretch>
            <a:fillRect/>
          </a:stretch>
        </p:blipFill>
        <p:spPr bwMode="auto">
          <a:xfrm>
            <a:off x="285720" y="1426934"/>
            <a:ext cx="8643998" cy="4430958"/>
          </a:xfrm>
          <a:prstGeom prst="rect">
            <a:avLst/>
          </a:prstGeom>
          <a:noFill/>
          <a:ln w="9525">
            <a:noFill/>
            <a:miter lim="800000"/>
            <a:headEnd/>
            <a:tailEnd/>
          </a:ln>
          <a:effectLst/>
        </p:spPr>
      </p:pic>
    </p:spTree>
    <p:extLst>
      <p:ext uri="{BB962C8B-B14F-4D97-AF65-F5344CB8AC3E}">
        <p14:creationId xmlns:p14="http://schemas.microsoft.com/office/powerpoint/2010/main" val="254654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p:cNvPicPr>
            <a:picLocks noChangeAspect="1" noChangeArrowheads="1"/>
          </p:cNvPicPr>
          <p:nvPr/>
        </p:nvPicPr>
        <p:blipFill>
          <a:blip r:embed="rId2"/>
          <a:srcRect/>
          <a:stretch>
            <a:fillRect/>
          </a:stretch>
        </p:blipFill>
        <p:spPr bwMode="auto">
          <a:xfrm>
            <a:off x="0" y="3390254"/>
            <a:ext cx="9144000" cy="3467746"/>
          </a:xfrm>
          <a:prstGeom prst="rect">
            <a:avLst/>
          </a:prstGeom>
          <a:noFill/>
          <a:ln w="9525">
            <a:noFill/>
            <a:miter lim="800000"/>
            <a:headEnd/>
            <a:tailEnd/>
          </a:ln>
          <a:effectLst/>
        </p:spPr>
      </p:pic>
      <p:sp>
        <p:nvSpPr>
          <p:cNvPr id="4" name="Rectangle 3"/>
          <p:cNvSpPr/>
          <p:nvPr/>
        </p:nvSpPr>
        <p:spPr>
          <a:xfrm>
            <a:off x="571472" y="2500306"/>
            <a:ext cx="7858180" cy="6429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01497C"/>
                </a:solidFill>
                <a:latin typeface="Algerian" pitchFamily="82" charset="0"/>
              </a:rPr>
              <a:t>The Evolution of Communication</a:t>
            </a:r>
          </a:p>
        </p:txBody>
      </p:sp>
      <p:pic>
        <p:nvPicPr>
          <p:cNvPr id="2053" name="Picture 5"/>
          <p:cNvPicPr>
            <a:picLocks noChangeAspect="1" noChangeArrowheads="1"/>
          </p:cNvPicPr>
          <p:nvPr/>
        </p:nvPicPr>
        <p:blipFill>
          <a:blip r:embed="rId3"/>
          <a:srcRect/>
          <a:stretch>
            <a:fillRect/>
          </a:stretch>
        </p:blipFill>
        <p:spPr bwMode="auto">
          <a:xfrm>
            <a:off x="-32" y="0"/>
            <a:ext cx="9144032" cy="3429000"/>
          </a:xfrm>
          <a:prstGeom prst="rect">
            <a:avLst/>
          </a:prstGeom>
          <a:noFill/>
          <a:ln w="9525">
            <a:noFill/>
            <a:miter lim="800000"/>
            <a:headEnd/>
            <a:tailEnd/>
          </a:ln>
          <a:effec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053"/>
                                        </p:tgtEl>
                                        <p:attrNameLst>
                                          <p:attrName>style.visibility</p:attrName>
                                        </p:attrNameLst>
                                      </p:cBhvr>
                                      <p:to>
                                        <p:strVal val="visible"/>
                                      </p:to>
                                    </p:set>
                                    <p:anim calcmode="lin" valueType="num">
                                      <p:cBhvr additive="base">
                                        <p:cTn id="7" dur="5000" fill="hold"/>
                                        <p:tgtEl>
                                          <p:spTgt spid="2053"/>
                                        </p:tgtEl>
                                        <p:attrNameLst>
                                          <p:attrName>ppt_x</p:attrName>
                                        </p:attrNameLst>
                                      </p:cBhvr>
                                      <p:tavLst>
                                        <p:tav tm="0">
                                          <p:val>
                                            <p:strVal val="#ppt_x"/>
                                          </p:val>
                                        </p:tav>
                                        <p:tav tm="100000">
                                          <p:val>
                                            <p:strVal val="#ppt_x"/>
                                          </p:val>
                                        </p:tav>
                                      </p:tavLst>
                                    </p:anim>
                                    <p:anim calcmode="lin" valueType="num">
                                      <p:cBhvr additive="base">
                                        <p:cTn id="8" dur="5000" fill="hold"/>
                                        <p:tgtEl>
                                          <p:spTgt spid="2053"/>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56"/>
                                        </p:tgtEl>
                                        <p:attrNameLst>
                                          <p:attrName>style.visibility</p:attrName>
                                        </p:attrNameLst>
                                      </p:cBhvr>
                                      <p:to>
                                        <p:strVal val="visible"/>
                                      </p:to>
                                    </p:set>
                                    <p:anim calcmode="lin" valueType="num">
                                      <p:cBhvr additive="base">
                                        <p:cTn id="11" dur="5000" fill="hold"/>
                                        <p:tgtEl>
                                          <p:spTgt spid="2056"/>
                                        </p:tgtEl>
                                        <p:attrNameLst>
                                          <p:attrName>ppt_x</p:attrName>
                                        </p:attrNameLst>
                                      </p:cBhvr>
                                      <p:tavLst>
                                        <p:tav tm="0">
                                          <p:val>
                                            <p:strVal val="#ppt_x"/>
                                          </p:val>
                                        </p:tav>
                                        <p:tav tm="100000">
                                          <p:val>
                                            <p:strVal val="#ppt_x"/>
                                          </p:val>
                                        </p:tav>
                                      </p:tavLst>
                                    </p:anim>
                                    <p:anim calcmode="lin" valueType="num">
                                      <p:cBhvr additive="base">
                                        <p:cTn id="12" dur="5000" fill="hold"/>
                                        <p:tgtEl>
                                          <p:spTgt spid="20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313" y="500042"/>
            <a:ext cx="8207375" cy="5664221"/>
          </a:xfrm>
        </p:spPr>
        <p:txBody>
          <a:bodyPr/>
          <a:lstStyle/>
          <a:p>
            <a:pPr>
              <a:buNone/>
            </a:pPr>
            <a:r>
              <a:rPr lang="en-US" b="1" dirty="0">
                <a:solidFill>
                  <a:srgbClr val="002060"/>
                </a:solidFill>
              </a:rPr>
              <a:t>5. Semantic level</a:t>
            </a:r>
          </a:p>
          <a:p>
            <a:pPr>
              <a:buNone/>
            </a:pPr>
            <a:r>
              <a:rPr lang="en-US" dirty="0">
                <a:solidFill>
                  <a:srgbClr val="002060"/>
                </a:solidFill>
              </a:rPr>
              <a:t>Deals with the meaning of words and sentences.</a:t>
            </a:r>
          </a:p>
          <a:p>
            <a:pPr>
              <a:buNone/>
            </a:pPr>
            <a:r>
              <a:rPr lang="en-US" sz="2400" dirty="0">
                <a:solidFill>
                  <a:srgbClr val="00B050"/>
                </a:solidFill>
                <a:sym typeface="Wingdings" pitchFamily="2" charset="2"/>
              </a:rPr>
              <a:t>		The chicken is ready to eat.</a:t>
            </a:r>
          </a:p>
          <a:p>
            <a:pPr>
              <a:buNone/>
            </a:pPr>
            <a:r>
              <a:rPr lang="en-US" sz="2400" dirty="0">
                <a:solidFill>
                  <a:srgbClr val="00B050"/>
                </a:solidFill>
                <a:sym typeface="Wingdings" pitchFamily="2" charset="2"/>
              </a:rPr>
              <a:t>		 I sent the bill to john</a:t>
            </a:r>
          </a:p>
          <a:p>
            <a:pPr>
              <a:buNone/>
            </a:pPr>
            <a:r>
              <a:rPr lang="en-US" sz="2400" dirty="0">
                <a:solidFill>
                  <a:srgbClr val="00B050"/>
                </a:solidFill>
                <a:sym typeface="Wingdings" pitchFamily="2" charset="2"/>
              </a:rPr>
              <a:t>Bat, cricket, bank, bear…</a:t>
            </a:r>
          </a:p>
          <a:p>
            <a:pPr>
              <a:buNone/>
            </a:pPr>
            <a:endParaRPr lang="en-US" sz="2400" dirty="0">
              <a:solidFill>
                <a:srgbClr val="00B050"/>
              </a:solidFill>
              <a:sym typeface="Wingdings" pitchFamily="2" charset="2"/>
            </a:endParaRPr>
          </a:p>
          <a:p>
            <a:pPr eaLnBrk="1" hangingPunct="1">
              <a:buNone/>
            </a:pPr>
            <a:r>
              <a:rPr lang="en-US" sz="2400" b="1" i="1" dirty="0">
                <a:solidFill>
                  <a:srgbClr val="0070C0"/>
                </a:solidFill>
              </a:rPr>
              <a:t>“The coach lost a set”</a:t>
            </a:r>
          </a:p>
          <a:p>
            <a:pPr eaLnBrk="1" hangingPunct="1">
              <a:buNone/>
            </a:pPr>
            <a:r>
              <a:rPr lang="en-US" sz="2400" dirty="0">
                <a:solidFill>
                  <a:srgbClr val="0070C0"/>
                </a:solidFill>
              </a:rPr>
              <a:t>coach has 15 senses, lose has 11 &amp; set has 91 senses</a:t>
            </a:r>
          </a:p>
          <a:p>
            <a:pPr eaLnBrk="1" hangingPunct="1">
              <a:buNone/>
            </a:pPr>
            <a:r>
              <a:rPr lang="en-US" sz="2400" dirty="0">
                <a:solidFill>
                  <a:srgbClr val="0070C0"/>
                </a:solidFill>
              </a:rPr>
              <a:t>possible Translations-(15 x 11 x 91 = 15015) </a:t>
            </a:r>
          </a:p>
          <a:p>
            <a:pPr>
              <a:buNone/>
            </a:pPr>
            <a:endParaRPr lang="en-US" sz="2400" dirty="0">
              <a:solidFill>
                <a:srgbClr val="00B050"/>
              </a:solidFill>
              <a:sym typeface="Wingdings" pitchFamily="2" charset="2"/>
            </a:endParaRPr>
          </a:p>
          <a:p>
            <a:pPr>
              <a:buNone/>
            </a:pPr>
            <a:r>
              <a:rPr lang="en-US" sz="2400" dirty="0">
                <a:solidFill>
                  <a:srgbClr val="00B050"/>
                </a:solidFill>
                <a:sym typeface="Wingdings" pitchFamily="2" charset="2"/>
              </a:rPr>
              <a:t>WORDNET</a:t>
            </a:r>
          </a:p>
        </p:txBody>
      </p:sp>
    </p:spTree>
    <p:extLst>
      <p:ext uri="{BB962C8B-B14F-4D97-AF65-F5344CB8AC3E}">
        <p14:creationId xmlns:p14="http://schemas.microsoft.com/office/powerpoint/2010/main" val="28077954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solidFill>
                  <a:srgbClr val="01497C"/>
                </a:solidFill>
              </a:rPr>
              <a:t>WORDNET</a:t>
            </a:r>
          </a:p>
        </p:txBody>
      </p:sp>
      <p:sp>
        <p:nvSpPr>
          <p:cNvPr id="3" name="Content Placeholder 2"/>
          <p:cNvSpPr>
            <a:spLocks noGrp="1"/>
          </p:cNvSpPr>
          <p:nvPr>
            <p:ph idx="1"/>
          </p:nvPr>
        </p:nvSpPr>
        <p:spPr>
          <a:xfrm>
            <a:off x="468313" y="1989138"/>
            <a:ext cx="8424167" cy="4175125"/>
          </a:xfrm>
        </p:spPr>
        <p:txBody>
          <a:bodyPr/>
          <a:lstStyle/>
          <a:p>
            <a:pPr marL="0" indent="0">
              <a:buNone/>
            </a:pPr>
            <a:r>
              <a:rPr lang="en-IN" dirty="0">
                <a:solidFill>
                  <a:schemeClr val="tx1"/>
                </a:solidFill>
              </a:rPr>
              <a:t>Text data is highly unstructured in nature. According to</a:t>
            </a:r>
            <a:r>
              <a:rPr lang="en-US" dirty="0">
                <a:solidFill>
                  <a:schemeClr val="tx1"/>
                </a:solidFill>
              </a:rPr>
              <a:t> </a:t>
            </a:r>
            <a:r>
              <a:rPr lang="en-US" dirty="0" err="1">
                <a:solidFill>
                  <a:schemeClr val="tx1"/>
                </a:solidFill>
              </a:rPr>
              <a:t>WordNet</a:t>
            </a:r>
            <a:r>
              <a:rPr lang="en-US" dirty="0">
                <a:solidFill>
                  <a:schemeClr val="tx1"/>
                </a:solidFill>
              </a:rPr>
              <a:t>, In a lexical reference system a word has an average of 1.4 senses.</a:t>
            </a:r>
            <a:r>
              <a:rPr lang="en-US" dirty="0"/>
              <a:t> </a:t>
            </a:r>
            <a:r>
              <a:rPr lang="en-US" dirty="0" err="1"/>
              <a:t>WordNet</a:t>
            </a:r>
            <a:r>
              <a:rPr lang="en-US" dirty="0"/>
              <a:t> is the </a:t>
            </a:r>
            <a:r>
              <a:rPr lang="en-US" dirty="0" err="1"/>
              <a:t>sem</a:t>
            </a:r>
            <a:r>
              <a:rPr lang="en-US" dirty="0">
                <a:solidFill>
                  <a:schemeClr val="tx1"/>
                </a:solidFill>
              </a:rPr>
              <a:t> Verbs - 2.1/Word</a:t>
            </a:r>
          </a:p>
          <a:p>
            <a:pPr marL="0" indent="0">
              <a:buNone/>
            </a:pPr>
            <a:r>
              <a:rPr lang="en-US" dirty="0">
                <a:solidFill>
                  <a:schemeClr val="tx1"/>
                </a:solidFill>
              </a:rPr>
              <a:t>Adjectives - 1.45/Word</a:t>
            </a:r>
          </a:p>
          <a:p>
            <a:pPr marL="0" indent="0">
              <a:buNone/>
            </a:pPr>
            <a:r>
              <a:rPr lang="en-US" dirty="0">
                <a:solidFill>
                  <a:schemeClr val="tx1"/>
                </a:solidFill>
              </a:rPr>
              <a:t>Adverbs - 1.25/Word </a:t>
            </a:r>
          </a:p>
          <a:p>
            <a:pPr marL="0" indent="0">
              <a:buNone/>
            </a:pPr>
            <a:r>
              <a:rPr lang="en-US" dirty="0">
                <a:solidFill>
                  <a:schemeClr val="tx1"/>
                </a:solidFill>
              </a:rPr>
              <a:t>Nouns - 1.24/Word </a:t>
            </a:r>
            <a:r>
              <a:rPr lang="en-US" dirty="0"/>
              <a:t>antic dictionary of English words with interlinked semantic relations.</a:t>
            </a:r>
            <a:endParaRPr lang="en-IN" dirty="0"/>
          </a:p>
          <a:p>
            <a:endParaRPr lang="en-IN" dirty="0"/>
          </a:p>
        </p:txBody>
      </p:sp>
      <p:sp>
        <p:nvSpPr>
          <p:cNvPr id="4" name="Rectangle 3"/>
          <p:cNvSpPr/>
          <p:nvPr/>
        </p:nvSpPr>
        <p:spPr>
          <a:xfrm>
            <a:off x="539552" y="1340768"/>
            <a:ext cx="3223959" cy="369332"/>
          </a:xfrm>
          <a:prstGeom prst="rect">
            <a:avLst/>
          </a:prstGeom>
        </p:spPr>
        <p:txBody>
          <a:bodyPr wrap="none">
            <a:spAutoFit/>
          </a:bodyPr>
          <a:lstStyle/>
          <a:p>
            <a:pPr lvl="0"/>
            <a:r>
              <a:rPr lang="en-IN" u="sng" dirty="0">
                <a:hlinkClick r:id="rId2"/>
              </a:rPr>
              <a:t>https://wordnet.princeton.edu/</a:t>
            </a:r>
            <a:endParaRPr lang="en-IN" dirty="0"/>
          </a:p>
        </p:txBody>
      </p:sp>
    </p:spTree>
    <p:extLst>
      <p:ext uri="{BB962C8B-B14F-4D97-AF65-F5344CB8AC3E}">
        <p14:creationId xmlns:p14="http://schemas.microsoft.com/office/powerpoint/2010/main" val="40118698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2844" y="571480"/>
            <a:ext cx="8858312" cy="5357850"/>
          </a:xfrm>
        </p:spPr>
        <p:txBody>
          <a:bodyPr/>
          <a:lstStyle/>
          <a:p>
            <a:pPr>
              <a:buNone/>
            </a:pPr>
            <a:r>
              <a:rPr lang="en-US" b="1" dirty="0">
                <a:solidFill>
                  <a:srgbClr val="002060"/>
                </a:solidFill>
              </a:rPr>
              <a:t>6. Discourse level </a:t>
            </a:r>
            <a:br>
              <a:rPr lang="en-US" dirty="0">
                <a:solidFill>
                  <a:srgbClr val="002060"/>
                </a:solidFill>
              </a:rPr>
            </a:br>
            <a:r>
              <a:rPr lang="en-US" dirty="0">
                <a:solidFill>
                  <a:srgbClr val="002060"/>
                </a:solidFill>
              </a:rPr>
              <a:t> Deals with the structure of different kinds of text.</a:t>
            </a:r>
          </a:p>
          <a:p>
            <a:pPr>
              <a:buNone/>
            </a:pPr>
            <a:r>
              <a:rPr lang="en-US" sz="2400" dirty="0">
                <a:solidFill>
                  <a:srgbClr val="002060"/>
                </a:solidFill>
              </a:rPr>
              <a:t>(Anaphoric, </a:t>
            </a:r>
            <a:r>
              <a:rPr lang="en-US" sz="2400" dirty="0" err="1">
                <a:solidFill>
                  <a:srgbClr val="002060"/>
                </a:solidFill>
              </a:rPr>
              <a:t>Cataphoric</a:t>
            </a:r>
            <a:r>
              <a:rPr lang="en-US" sz="2400" dirty="0">
                <a:solidFill>
                  <a:srgbClr val="002060"/>
                </a:solidFill>
              </a:rPr>
              <a:t> and </a:t>
            </a:r>
            <a:r>
              <a:rPr lang="en-US" sz="2400" dirty="0" err="1">
                <a:solidFill>
                  <a:srgbClr val="002060"/>
                </a:solidFill>
              </a:rPr>
              <a:t>Exophoric</a:t>
            </a:r>
            <a:r>
              <a:rPr lang="en-US" sz="2400" dirty="0">
                <a:solidFill>
                  <a:srgbClr val="002060"/>
                </a:solidFill>
              </a:rPr>
              <a:t> Referencing)</a:t>
            </a:r>
          </a:p>
          <a:p>
            <a:pPr>
              <a:buNone/>
            </a:pPr>
            <a:endParaRPr lang="en-US" sz="2400" dirty="0">
              <a:solidFill>
                <a:srgbClr val="002060"/>
              </a:solidFill>
            </a:endParaRPr>
          </a:p>
          <a:p>
            <a:pPr>
              <a:buNone/>
            </a:pPr>
            <a:r>
              <a:rPr lang="en-US" b="1" dirty="0">
                <a:solidFill>
                  <a:srgbClr val="002060"/>
                </a:solidFill>
              </a:rPr>
              <a:t>Anaphoric :</a:t>
            </a:r>
            <a:r>
              <a:rPr lang="en-US" dirty="0">
                <a:solidFill>
                  <a:srgbClr val="002060"/>
                </a:solidFill>
              </a:rPr>
              <a:t> word or phrase - </a:t>
            </a:r>
            <a:r>
              <a:rPr lang="en-US" b="1" dirty="0">
                <a:solidFill>
                  <a:srgbClr val="002060"/>
                </a:solidFill>
              </a:rPr>
              <a:t>earlier</a:t>
            </a:r>
            <a:r>
              <a:rPr lang="en-US" dirty="0">
                <a:solidFill>
                  <a:srgbClr val="002060"/>
                </a:solidFill>
              </a:rPr>
              <a:t> in the discourse.</a:t>
            </a:r>
          </a:p>
          <a:p>
            <a:pPr>
              <a:buNone/>
            </a:pPr>
            <a:r>
              <a:rPr lang="en-US" sz="2000" i="1" dirty="0" err="1">
                <a:solidFill>
                  <a:srgbClr val="002060"/>
                </a:solidFill>
              </a:rPr>
              <a:t>Eg</a:t>
            </a:r>
            <a:r>
              <a:rPr lang="en-US" sz="2000" i="1" dirty="0">
                <a:solidFill>
                  <a:srgbClr val="002060"/>
                </a:solidFill>
              </a:rPr>
              <a:t>: </a:t>
            </a:r>
            <a:r>
              <a:rPr lang="en-US" sz="2000" i="1" dirty="0">
                <a:solidFill>
                  <a:srgbClr val="00B050"/>
                </a:solidFill>
              </a:rPr>
              <a:t>John</a:t>
            </a:r>
            <a:r>
              <a:rPr lang="en-US" sz="2000" i="1" dirty="0">
                <a:solidFill>
                  <a:srgbClr val="002060"/>
                </a:solidFill>
              </a:rPr>
              <a:t> went to the </a:t>
            </a:r>
            <a:r>
              <a:rPr lang="en-US" sz="2000" i="1" dirty="0">
                <a:solidFill>
                  <a:srgbClr val="FF0000"/>
                </a:solidFill>
              </a:rPr>
              <a:t>bank</a:t>
            </a:r>
            <a:r>
              <a:rPr lang="en-US" sz="2000" i="1" dirty="0">
                <a:solidFill>
                  <a:srgbClr val="002060"/>
                </a:solidFill>
              </a:rPr>
              <a:t>.</a:t>
            </a:r>
            <a:r>
              <a:rPr lang="en-US" sz="2000" i="1" dirty="0">
                <a:solidFill>
                  <a:srgbClr val="00B050"/>
                </a:solidFill>
              </a:rPr>
              <a:t> </a:t>
            </a:r>
            <a:r>
              <a:rPr lang="en-US" sz="2000" i="1" u="sng" dirty="0">
                <a:solidFill>
                  <a:srgbClr val="00B050"/>
                </a:solidFill>
              </a:rPr>
              <a:t>He</a:t>
            </a:r>
            <a:r>
              <a:rPr lang="en-US" sz="2000" i="1" dirty="0">
                <a:solidFill>
                  <a:srgbClr val="00B050"/>
                </a:solidFill>
              </a:rPr>
              <a:t> </a:t>
            </a:r>
            <a:r>
              <a:rPr lang="en-US" sz="2000" i="1" dirty="0">
                <a:solidFill>
                  <a:srgbClr val="002060"/>
                </a:solidFill>
              </a:rPr>
              <a:t>was annoyed because</a:t>
            </a:r>
            <a:r>
              <a:rPr lang="en-US" sz="2000" i="1" dirty="0">
                <a:solidFill>
                  <a:srgbClr val="FF0000"/>
                </a:solidFill>
              </a:rPr>
              <a:t> </a:t>
            </a:r>
            <a:r>
              <a:rPr lang="en-US" sz="2000" i="1" u="sng" dirty="0">
                <a:solidFill>
                  <a:srgbClr val="FF0000"/>
                </a:solidFill>
              </a:rPr>
              <a:t>it</a:t>
            </a:r>
            <a:r>
              <a:rPr lang="en-US" sz="2000" i="1" dirty="0">
                <a:solidFill>
                  <a:srgbClr val="FF0000"/>
                </a:solidFill>
              </a:rPr>
              <a:t> </a:t>
            </a:r>
            <a:r>
              <a:rPr lang="en-US" sz="2000" i="1" dirty="0">
                <a:solidFill>
                  <a:srgbClr val="002060"/>
                </a:solidFill>
              </a:rPr>
              <a:t>was closed.</a:t>
            </a:r>
            <a:endParaRPr lang="en-US" sz="2000" dirty="0">
              <a:solidFill>
                <a:srgbClr val="002060"/>
              </a:solidFill>
            </a:endParaRPr>
          </a:p>
          <a:p>
            <a:pPr>
              <a:buNone/>
            </a:pPr>
            <a:r>
              <a:rPr lang="en-US" b="1" dirty="0" err="1">
                <a:solidFill>
                  <a:srgbClr val="002060"/>
                </a:solidFill>
              </a:rPr>
              <a:t>Cataphoric</a:t>
            </a:r>
            <a:r>
              <a:rPr lang="en-US" b="1" dirty="0">
                <a:solidFill>
                  <a:srgbClr val="002060"/>
                </a:solidFill>
              </a:rPr>
              <a:t> :</a:t>
            </a:r>
            <a:r>
              <a:rPr lang="en-US" dirty="0">
                <a:solidFill>
                  <a:srgbClr val="002060"/>
                </a:solidFill>
              </a:rPr>
              <a:t> </a:t>
            </a:r>
            <a:r>
              <a:rPr lang="en-US" b="1" dirty="0">
                <a:solidFill>
                  <a:srgbClr val="002060"/>
                </a:solidFill>
              </a:rPr>
              <a:t>later</a:t>
            </a:r>
            <a:r>
              <a:rPr lang="en-US" dirty="0">
                <a:solidFill>
                  <a:srgbClr val="002060"/>
                </a:solidFill>
              </a:rPr>
              <a:t> </a:t>
            </a:r>
          </a:p>
          <a:p>
            <a:pPr>
              <a:buNone/>
            </a:pPr>
            <a:r>
              <a:rPr lang="en-US" sz="2000" i="1" dirty="0" err="1">
                <a:solidFill>
                  <a:srgbClr val="002060"/>
                </a:solidFill>
              </a:rPr>
              <a:t>Eg</a:t>
            </a:r>
            <a:r>
              <a:rPr lang="en-US" sz="2000" i="1" dirty="0">
                <a:solidFill>
                  <a:srgbClr val="002060"/>
                </a:solidFill>
              </a:rPr>
              <a:t>: </a:t>
            </a:r>
            <a:r>
              <a:rPr lang="en-US" sz="2000" i="1" dirty="0">
                <a:solidFill>
                  <a:srgbClr val="00B050"/>
                </a:solidFill>
              </a:rPr>
              <a:t>The book</a:t>
            </a:r>
            <a:r>
              <a:rPr lang="en-US" sz="2000" i="1" dirty="0">
                <a:solidFill>
                  <a:srgbClr val="01497C"/>
                </a:solidFill>
              </a:rPr>
              <a:t> was there on the table. I’d never read </a:t>
            </a:r>
            <a:r>
              <a:rPr lang="en-US" sz="2000" i="1" dirty="0">
                <a:solidFill>
                  <a:srgbClr val="00B050"/>
                </a:solidFill>
              </a:rPr>
              <a:t>Moby Dick </a:t>
            </a:r>
            <a:r>
              <a:rPr lang="en-US" sz="2000" i="1" dirty="0">
                <a:solidFill>
                  <a:srgbClr val="01497C"/>
                </a:solidFill>
              </a:rPr>
              <a:t>and I didn’t intend to do so now.</a:t>
            </a:r>
          </a:p>
          <a:p>
            <a:pPr>
              <a:buNone/>
            </a:pPr>
            <a:r>
              <a:rPr lang="en-US" b="1" dirty="0" err="1">
                <a:solidFill>
                  <a:srgbClr val="002060"/>
                </a:solidFill>
              </a:rPr>
              <a:t>Exophoric</a:t>
            </a:r>
            <a:r>
              <a:rPr lang="en-US" b="1" dirty="0">
                <a:solidFill>
                  <a:srgbClr val="002060"/>
                </a:solidFill>
              </a:rPr>
              <a:t> : outside </a:t>
            </a:r>
          </a:p>
          <a:p>
            <a:pPr>
              <a:buNone/>
            </a:pPr>
            <a:r>
              <a:rPr lang="en-US" sz="2000" i="1" dirty="0" err="1">
                <a:solidFill>
                  <a:srgbClr val="01497C"/>
                </a:solidFill>
              </a:rPr>
              <a:t>Eg</a:t>
            </a:r>
            <a:r>
              <a:rPr lang="en-US" sz="2000" i="1" dirty="0">
                <a:solidFill>
                  <a:srgbClr val="01497C"/>
                </a:solidFill>
              </a:rPr>
              <a:t>: “</a:t>
            </a:r>
            <a:r>
              <a:rPr lang="en-US" sz="2000" i="1" dirty="0">
                <a:solidFill>
                  <a:srgbClr val="00B0F0"/>
                </a:solidFill>
              </a:rPr>
              <a:t>They‘re </a:t>
            </a:r>
            <a:r>
              <a:rPr lang="en-US" sz="2000" i="1" dirty="0">
                <a:solidFill>
                  <a:srgbClr val="01497C"/>
                </a:solidFill>
              </a:rPr>
              <a:t>late again, can you believe it?”</a:t>
            </a:r>
            <a:br>
              <a:rPr lang="en-US" sz="2000" i="1" dirty="0">
                <a:solidFill>
                  <a:srgbClr val="01497C"/>
                </a:solidFill>
              </a:rPr>
            </a:br>
            <a:r>
              <a:rPr lang="en-US" sz="2000" i="1" dirty="0">
                <a:solidFill>
                  <a:srgbClr val="01497C"/>
                </a:solidFill>
              </a:rPr>
              <a:t>“I know! Well, they’d better get here soon or </a:t>
            </a:r>
            <a:r>
              <a:rPr lang="en-US" sz="2000" i="1" dirty="0">
                <a:solidFill>
                  <a:srgbClr val="00B0F0"/>
                </a:solidFill>
              </a:rPr>
              <a:t>it‘ll </a:t>
            </a:r>
            <a:r>
              <a:rPr lang="en-US" sz="2000" i="1" dirty="0">
                <a:solidFill>
                  <a:srgbClr val="01497C"/>
                </a:solidFill>
              </a:rPr>
              <a:t>get cold.”</a:t>
            </a:r>
          </a:p>
          <a:p>
            <a:pPr>
              <a:buNone/>
            </a:pPr>
            <a:endParaRPr lang="en-US" b="1" dirty="0" err="1">
              <a:solidFill>
                <a:srgbClr val="002060"/>
              </a:solidFill>
            </a:endParaRPr>
          </a:p>
        </p:txBody>
      </p:sp>
    </p:spTree>
    <p:extLst>
      <p:ext uri="{BB962C8B-B14F-4D97-AF65-F5344CB8AC3E}">
        <p14:creationId xmlns:p14="http://schemas.microsoft.com/office/powerpoint/2010/main" val="3803320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8596" y="428604"/>
            <a:ext cx="8207375" cy="4726010"/>
          </a:xfrm>
        </p:spPr>
        <p:txBody>
          <a:bodyPr/>
          <a:lstStyle/>
          <a:p>
            <a:pPr>
              <a:buNone/>
            </a:pPr>
            <a:r>
              <a:rPr lang="en-US" b="1" dirty="0">
                <a:solidFill>
                  <a:srgbClr val="01497C"/>
                </a:solidFill>
              </a:rPr>
              <a:t>7. Pragmatic level</a:t>
            </a:r>
          </a:p>
          <a:p>
            <a:pPr algn="just">
              <a:buNone/>
            </a:pPr>
            <a:r>
              <a:rPr lang="en-US" dirty="0">
                <a:solidFill>
                  <a:srgbClr val="01497C"/>
                </a:solidFill>
              </a:rPr>
              <a:t>		Deals with the use of </a:t>
            </a:r>
            <a:r>
              <a:rPr lang="en-US" dirty="0">
                <a:solidFill>
                  <a:srgbClr val="00B050"/>
                </a:solidFill>
              </a:rPr>
              <a:t>real-world knowledge and understanding</a:t>
            </a:r>
            <a:r>
              <a:rPr lang="en-US" dirty="0">
                <a:solidFill>
                  <a:srgbClr val="01497C"/>
                </a:solidFill>
              </a:rPr>
              <a:t> of how this impacts the meaning of what is being communicated.</a:t>
            </a:r>
          </a:p>
          <a:p>
            <a:pPr>
              <a:buNone/>
            </a:pPr>
            <a:endParaRPr lang="en-US" dirty="0">
              <a:solidFill>
                <a:srgbClr val="01497C"/>
              </a:solidFill>
            </a:endParaRPr>
          </a:p>
          <a:p>
            <a:pPr>
              <a:buNone/>
            </a:pPr>
            <a:r>
              <a:rPr lang="en-US" dirty="0" err="1">
                <a:solidFill>
                  <a:srgbClr val="01497C"/>
                </a:solidFill>
              </a:rPr>
              <a:t>Eg</a:t>
            </a:r>
            <a:r>
              <a:rPr lang="en-US" dirty="0">
                <a:solidFill>
                  <a:srgbClr val="01497C"/>
                </a:solidFill>
              </a:rPr>
              <a:t>: The height of </a:t>
            </a:r>
            <a:r>
              <a:rPr lang="en-US" dirty="0">
                <a:solidFill>
                  <a:srgbClr val="FF0000"/>
                </a:solidFill>
              </a:rPr>
              <a:t>the tallest building in the world </a:t>
            </a:r>
            <a:r>
              <a:rPr lang="en-US" dirty="0">
                <a:solidFill>
                  <a:srgbClr val="01497C"/>
                </a:solidFill>
              </a:rPr>
              <a:t>has 828-metres.</a:t>
            </a:r>
          </a:p>
        </p:txBody>
      </p:sp>
    </p:spTree>
    <p:extLst>
      <p:ext uri="{BB962C8B-B14F-4D97-AF65-F5344CB8AC3E}">
        <p14:creationId xmlns:p14="http://schemas.microsoft.com/office/powerpoint/2010/main" val="2030461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1357298"/>
            <a:ext cx="8034364" cy="508000"/>
          </a:xfrm>
        </p:spPr>
        <p:txBody>
          <a:bodyPr/>
          <a:lstStyle/>
          <a:p>
            <a:pPr algn="ctr"/>
            <a:r>
              <a:rPr lang="en-US" sz="4000" dirty="0">
                <a:solidFill>
                  <a:srgbClr val="01497C"/>
                </a:solidFill>
              </a:rPr>
              <a:t>Complexities in NLP </a:t>
            </a:r>
            <a:br>
              <a:rPr lang="en-US" sz="4000" dirty="0">
                <a:solidFill>
                  <a:srgbClr val="01497C"/>
                </a:solidFill>
              </a:rPr>
            </a:br>
            <a:br>
              <a:rPr lang="en-US" dirty="0">
                <a:solidFill>
                  <a:srgbClr val="01497C"/>
                </a:solidFill>
              </a:rPr>
            </a:br>
            <a:r>
              <a:rPr lang="en-US" dirty="0">
                <a:solidFill>
                  <a:srgbClr val="01497C"/>
                </a:solidFill>
              </a:rPr>
              <a:t>Ambiguity</a:t>
            </a:r>
            <a:br>
              <a:rPr lang="en-US" dirty="0"/>
            </a:br>
            <a:br>
              <a:rPr lang="en-US" dirty="0">
                <a:solidFill>
                  <a:srgbClr val="01497C"/>
                </a:solidFill>
              </a:rPr>
            </a:br>
            <a:endParaRPr lang="en-US" sz="2400" dirty="0">
              <a:solidFill>
                <a:srgbClr val="01497C"/>
              </a:solidFill>
            </a:endParaRPr>
          </a:p>
        </p:txBody>
      </p:sp>
      <p:pic>
        <p:nvPicPr>
          <p:cNvPr id="2056" name="Picture 8"/>
          <p:cNvPicPr>
            <a:picLocks noChangeAspect="1" noChangeArrowheads="1"/>
          </p:cNvPicPr>
          <p:nvPr/>
        </p:nvPicPr>
        <p:blipFill>
          <a:blip r:embed="rId2"/>
          <a:srcRect/>
          <a:stretch>
            <a:fillRect/>
          </a:stretch>
        </p:blipFill>
        <p:spPr bwMode="auto">
          <a:xfrm>
            <a:off x="0" y="2214554"/>
            <a:ext cx="9144001" cy="3905250"/>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4BA961A9-6E0B-6614-1058-59AFC2BB07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51921" y="3336361"/>
            <a:ext cx="5292080" cy="3521639"/>
          </a:xfrm>
        </p:spPr>
      </p:pic>
      <p:pic>
        <p:nvPicPr>
          <p:cNvPr id="5" name="Picture 4">
            <a:extLst>
              <a:ext uri="{FF2B5EF4-FFF2-40B4-BE49-F238E27FC236}">
                <a16:creationId xmlns:a16="http://schemas.microsoft.com/office/drawing/2014/main" id="{25683D8D-F91E-03EB-C6DE-F2BF46ED5618}"/>
              </a:ext>
            </a:extLst>
          </p:cNvPr>
          <p:cNvPicPr>
            <a:picLocks noChangeAspect="1"/>
          </p:cNvPicPr>
          <p:nvPr/>
        </p:nvPicPr>
        <p:blipFill>
          <a:blip r:embed="rId3"/>
          <a:stretch>
            <a:fillRect/>
          </a:stretch>
        </p:blipFill>
        <p:spPr>
          <a:xfrm>
            <a:off x="0" y="3789"/>
            <a:ext cx="7389575" cy="3209187"/>
          </a:xfrm>
          <a:prstGeom prst="rect">
            <a:avLst/>
          </a:prstGeom>
        </p:spPr>
      </p:pic>
      <p:sp>
        <p:nvSpPr>
          <p:cNvPr id="10" name="Title 1">
            <a:extLst>
              <a:ext uri="{FF2B5EF4-FFF2-40B4-BE49-F238E27FC236}">
                <a16:creationId xmlns:a16="http://schemas.microsoft.com/office/drawing/2014/main" id="{9101C10F-8EB9-7FFF-DA70-EFD4EA483613}"/>
              </a:ext>
            </a:extLst>
          </p:cNvPr>
          <p:cNvSpPr txBox="1">
            <a:spLocks/>
          </p:cNvSpPr>
          <p:nvPr/>
        </p:nvSpPr>
        <p:spPr bwMode="auto">
          <a:xfrm>
            <a:off x="2959" y="4649192"/>
            <a:ext cx="3848961" cy="508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a:solidFill>
                  <a:schemeClr val="bg1"/>
                </a:solidFill>
                <a:latin typeface="+mj-lt"/>
                <a:ea typeface="+mj-ea"/>
                <a:cs typeface="+mj-cs"/>
              </a:defRPr>
            </a:lvl1pPr>
            <a:lvl2pPr algn="l" rtl="0" fontAlgn="base">
              <a:spcBef>
                <a:spcPct val="0"/>
              </a:spcBef>
              <a:spcAft>
                <a:spcPct val="0"/>
              </a:spcAft>
              <a:defRPr sz="3200">
                <a:solidFill>
                  <a:schemeClr val="bg1"/>
                </a:solidFill>
                <a:latin typeface="Arial" charset="0"/>
              </a:defRPr>
            </a:lvl2pPr>
            <a:lvl3pPr algn="l" rtl="0" fontAlgn="base">
              <a:spcBef>
                <a:spcPct val="0"/>
              </a:spcBef>
              <a:spcAft>
                <a:spcPct val="0"/>
              </a:spcAft>
              <a:defRPr sz="3200">
                <a:solidFill>
                  <a:schemeClr val="bg1"/>
                </a:solidFill>
                <a:latin typeface="Arial" charset="0"/>
              </a:defRPr>
            </a:lvl3pPr>
            <a:lvl4pPr algn="l" rtl="0" fontAlgn="base">
              <a:spcBef>
                <a:spcPct val="0"/>
              </a:spcBef>
              <a:spcAft>
                <a:spcPct val="0"/>
              </a:spcAft>
              <a:defRPr sz="3200">
                <a:solidFill>
                  <a:schemeClr val="bg1"/>
                </a:solidFill>
                <a:latin typeface="Arial" charset="0"/>
              </a:defRPr>
            </a:lvl4pPr>
            <a:lvl5pPr algn="l" rtl="0" fontAlgn="base">
              <a:spcBef>
                <a:spcPct val="0"/>
              </a:spcBef>
              <a:spcAft>
                <a:spcPct val="0"/>
              </a:spcAft>
              <a:defRPr sz="3200">
                <a:solidFill>
                  <a:schemeClr val="bg1"/>
                </a:solidFill>
                <a:latin typeface="Arial" charset="0"/>
              </a:defRPr>
            </a:lvl5pPr>
            <a:lvl6pPr marL="457200" algn="l" rtl="0" fontAlgn="base">
              <a:spcBef>
                <a:spcPct val="0"/>
              </a:spcBef>
              <a:spcAft>
                <a:spcPct val="0"/>
              </a:spcAft>
              <a:defRPr sz="3200">
                <a:solidFill>
                  <a:schemeClr val="bg1"/>
                </a:solidFill>
                <a:latin typeface="Arial" charset="0"/>
              </a:defRPr>
            </a:lvl6pPr>
            <a:lvl7pPr marL="914400" algn="l" rtl="0" fontAlgn="base">
              <a:spcBef>
                <a:spcPct val="0"/>
              </a:spcBef>
              <a:spcAft>
                <a:spcPct val="0"/>
              </a:spcAft>
              <a:defRPr sz="3200">
                <a:solidFill>
                  <a:schemeClr val="bg1"/>
                </a:solidFill>
                <a:latin typeface="Arial" charset="0"/>
              </a:defRPr>
            </a:lvl7pPr>
            <a:lvl8pPr marL="1371600" algn="l" rtl="0" fontAlgn="base">
              <a:spcBef>
                <a:spcPct val="0"/>
              </a:spcBef>
              <a:spcAft>
                <a:spcPct val="0"/>
              </a:spcAft>
              <a:defRPr sz="3200">
                <a:solidFill>
                  <a:schemeClr val="bg1"/>
                </a:solidFill>
                <a:latin typeface="Arial" charset="0"/>
              </a:defRPr>
            </a:lvl8pPr>
            <a:lvl9pPr marL="1828800" algn="l" rtl="0" fontAlgn="base">
              <a:spcBef>
                <a:spcPct val="0"/>
              </a:spcBef>
              <a:spcAft>
                <a:spcPct val="0"/>
              </a:spcAft>
              <a:defRPr sz="3200">
                <a:solidFill>
                  <a:schemeClr val="bg1"/>
                </a:solidFill>
                <a:latin typeface="Arial" charset="0"/>
              </a:defRPr>
            </a:lvl9pPr>
          </a:lstStyle>
          <a:p>
            <a:r>
              <a:rPr lang="en-IN" kern="0">
                <a:solidFill>
                  <a:schemeClr val="tx1"/>
                </a:solidFill>
              </a:rPr>
              <a:t>Syntactic Ambiguity</a:t>
            </a:r>
            <a:endParaRPr lang="en-IN" kern="0" dirty="0">
              <a:solidFill>
                <a:schemeClr val="tx1"/>
              </a:solidFill>
            </a:endParaRPr>
          </a:p>
        </p:txBody>
      </p:sp>
    </p:spTree>
    <p:extLst>
      <p:ext uri="{BB962C8B-B14F-4D97-AF65-F5344CB8AC3E}">
        <p14:creationId xmlns:p14="http://schemas.microsoft.com/office/powerpoint/2010/main" val="2401751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808C8-B46B-E4D2-8773-60D78822C3FC}"/>
              </a:ext>
            </a:extLst>
          </p:cNvPr>
          <p:cNvSpPr>
            <a:spLocks noGrp="1"/>
          </p:cNvSpPr>
          <p:nvPr>
            <p:ph type="title"/>
          </p:nvPr>
        </p:nvSpPr>
        <p:spPr/>
        <p:txBody>
          <a:bodyPr/>
          <a:lstStyle/>
          <a:p>
            <a:r>
              <a:rPr lang="en-IN" sz="3600" dirty="0">
                <a:solidFill>
                  <a:schemeClr val="bg2"/>
                </a:solidFill>
              </a:rPr>
              <a:t>Semantic Ambiguity</a:t>
            </a:r>
          </a:p>
        </p:txBody>
      </p:sp>
      <p:pic>
        <p:nvPicPr>
          <p:cNvPr id="7" name="Picture 6">
            <a:extLst>
              <a:ext uri="{FF2B5EF4-FFF2-40B4-BE49-F238E27FC236}">
                <a16:creationId xmlns:a16="http://schemas.microsoft.com/office/drawing/2014/main" id="{5E9D8577-EBDB-88FD-EE70-0E05B59A01C3}"/>
              </a:ext>
            </a:extLst>
          </p:cNvPr>
          <p:cNvPicPr>
            <a:picLocks noChangeAspect="1"/>
          </p:cNvPicPr>
          <p:nvPr/>
        </p:nvPicPr>
        <p:blipFill>
          <a:blip r:embed="rId2"/>
          <a:stretch>
            <a:fillRect/>
          </a:stretch>
        </p:blipFill>
        <p:spPr>
          <a:xfrm>
            <a:off x="755576" y="1340768"/>
            <a:ext cx="2117647" cy="2454712"/>
          </a:xfrm>
          <a:prstGeom prst="rect">
            <a:avLst/>
          </a:prstGeom>
        </p:spPr>
      </p:pic>
      <p:pic>
        <p:nvPicPr>
          <p:cNvPr id="9" name="Picture 8">
            <a:extLst>
              <a:ext uri="{FF2B5EF4-FFF2-40B4-BE49-F238E27FC236}">
                <a16:creationId xmlns:a16="http://schemas.microsoft.com/office/drawing/2014/main" id="{2CE125CA-A3ED-0470-34C7-15B81F559B2D}"/>
              </a:ext>
            </a:extLst>
          </p:cNvPr>
          <p:cNvPicPr>
            <a:picLocks noChangeAspect="1"/>
          </p:cNvPicPr>
          <p:nvPr/>
        </p:nvPicPr>
        <p:blipFill>
          <a:blip r:embed="rId3"/>
          <a:stretch>
            <a:fillRect/>
          </a:stretch>
        </p:blipFill>
        <p:spPr>
          <a:xfrm>
            <a:off x="4139953" y="1337038"/>
            <a:ext cx="2664238" cy="2419812"/>
          </a:xfrm>
          <a:prstGeom prst="rect">
            <a:avLst/>
          </a:prstGeom>
        </p:spPr>
      </p:pic>
      <p:sp>
        <p:nvSpPr>
          <p:cNvPr id="11" name="Content Placeholder 10">
            <a:extLst>
              <a:ext uri="{FF2B5EF4-FFF2-40B4-BE49-F238E27FC236}">
                <a16:creationId xmlns:a16="http://schemas.microsoft.com/office/drawing/2014/main" id="{15F0A582-4F7E-67D2-B0DF-58F93EBE3AF2}"/>
              </a:ext>
            </a:extLst>
          </p:cNvPr>
          <p:cNvSpPr>
            <a:spLocks noGrp="1"/>
          </p:cNvSpPr>
          <p:nvPr>
            <p:ph idx="1"/>
          </p:nvPr>
        </p:nvSpPr>
        <p:spPr>
          <a:xfrm>
            <a:off x="468313" y="4005064"/>
            <a:ext cx="4823767" cy="508001"/>
          </a:xfrm>
        </p:spPr>
        <p:txBody>
          <a:bodyPr/>
          <a:lstStyle/>
          <a:p>
            <a:pPr marL="0" indent="0" algn="ctr">
              <a:buNone/>
            </a:pPr>
            <a:r>
              <a:rPr lang="en-IN" dirty="0">
                <a:solidFill>
                  <a:schemeClr val="bg2"/>
                </a:solidFill>
              </a:rPr>
              <a:t>Mixed Nuts</a:t>
            </a:r>
          </a:p>
        </p:txBody>
      </p:sp>
    </p:spTree>
    <p:extLst>
      <p:ext uri="{BB962C8B-B14F-4D97-AF65-F5344CB8AC3E}">
        <p14:creationId xmlns:p14="http://schemas.microsoft.com/office/powerpoint/2010/main" val="27517339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8993" y="571480"/>
            <a:ext cx="2786082" cy="508000"/>
          </a:xfrm>
        </p:spPr>
        <p:txBody>
          <a:bodyPr/>
          <a:lstStyle/>
          <a:p>
            <a:pPr algn="ctr"/>
            <a:r>
              <a:rPr lang="en-US" sz="2800" b="1" dirty="0">
                <a:solidFill>
                  <a:srgbClr val="01497C"/>
                </a:solidFill>
              </a:rPr>
              <a:t>TEXT MINING</a:t>
            </a:r>
          </a:p>
        </p:txBody>
      </p:sp>
      <p:sp>
        <p:nvSpPr>
          <p:cNvPr id="3" name="Content Placeholder 2"/>
          <p:cNvSpPr>
            <a:spLocks noGrp="1"/>
          </p:cNvSpPr>
          <p:nvPr>
            <p:ph idx="1"/>
          </p:nvPr>
        </p:nvSpPr>
        <p:spPr>
          <a:xfrm>
            <a:off x="214282" y="2109780"/>
            <a:ext cx="8715435" cy="3929090"/>
          </a:xfrm>
        </p:spPr>
        <p:txBody>
          <a:bodyPr/>
          <a:lstStyle/>
          <a:p>
            <a:pPr algn="just">
              <a:buNone/>
            </a:pPr>
            <a:r>
              <a:rPr lang="en-US" b="1" dirty="0">
                <a:solidFill>
                  <a:srgbClr val="01497C"/>
                </a:solidFill>
              </a:rPr>
              <a:t>Text Mining/Text Analysis </a:t>
            </a:r>
            <a:r>
              <a:rPr lang="en-US" dirty="0">
                <a:solidFill>
                  <a:srgbClr val="01497C"/>
                </a:solidFill>
              </a:rPr>
              <a:t>is a process of deriving meaningful information from Natural Language text.</a:t>
            </a:r>
          </a:p>
          <a:p>
            <a:pPr algn="just">
              <a:buFont typeface="Wingdings"/>
              <a:buChar char="à"/>
            </a:pPr>
            <a:endParaRPr lang="en-US" dirty="0">
              <a:solidFill>
                <a:srgbClr val="002060"/>
              </a:solidFill>
              <a:sym typeface="Wingdings" pitchFamily="2" charset="2"/>
            </a:endParaRPr>
          </a:p>
          <a:p>
            <a:pPr algn="just">
              <a:buFont typeface="Wingdings"/>
              <a:buChar char="à"/>
            </a:pPr>
            <a:r>
              <a:rPr lang="en-US" dirty="0">
                <a:solidFill>
                  <a:srgbClr val="002060"/>
                </a:solidFill>
                <a:sym typeface="Wingdings" pitchFamily="2" charset="2"/>
              </a:rPr>
              <a:t>Unstructured Format </a:t>
            </a:r>
            <a:r>
              <a:rPr lang="en-US" sz="2400" dirty="0">
                <a:solidFill>
                  <a:srgbClr val="002060"/>
                </a:solidFill>
                <a:sym typeface="Wingdings" pitchFamily="2" charset="2"/>
              </a:rPr>
              <a:t>(Structured-Semi-Unstructured)</a:t>
            </a:r>
          </a:p>
          <a:p>
            <a:pPr algn="just">
              <a:buFont typeface="Wingdings"/>
              <a:buChar char="à"/>
            </a:pPr>
            <a:r>
              <a:rPr lang="en-US" dirty="0">
                <a:solidFill>
                  <a:srgbClr val="002060"/>
                </a:solidFill>
              </a:rPr>
              <a:t>Word Sense Ambiguities</a:t>
            </a:r>
          </a:p>
          <a:p>
            <a:pPr algn="just">
              <a:buFont typeface="Wingdings"/>
              <a:buChar char="à"/>
            </a:pPr>
            <a:r>
              <a:rPr lang="en-US" dirty="0">
                <a:solidFill>
                  <a:srgbClr val="002060"/>
                </a:solidFill>
              </a:rPr>
              <a:t>Semantic Similarity conflicts</a:t>
            </a:r>
            <a:endParaRPr lang="en-US" dirty="0">
              <a:solidFill>
                <a:schemeClr val="tx1"/>
              </a:solidFill>
            </a:endParaRPr>
          </a:p>
          <a:p>
            <a:pPr algn="just">
              <a:buFont typeface="Wingdings"/>
              <a:buChar char="à"/>
            </a:pPr>
            <a:r>
              <a:rPr lang="en-US" dirty="0">
                <a:solidFill>
                  <a:srgbClr val="002060"/>
                </a:solidFill>
              </a:rPr>
              <a:t>Named Entity Recognition</a:t>
            </a:r>
          </a:p>
          <a:p>
            <a:pPr algn="just">
              <a:buFont typeface="Wingdings"/>
              <a:buChar char="à"/>
            </a:pPr>
            <a:endParaRPr lang="en-US" dirty="0">
              <a:solidFill>
                <a:srgbClr val="01497C"/>
              </a:solidFill>
            </a:endParaRPr>
          </a:p>
        </p:txBody>
      </p:sp>
      <p:pic>
        <p:nvPicPr>
          <p:cNvPr id="3074" name="Picture 2"/>
          <p:cNvPicPr>
            <a:picLocks noChangeAspect="1" noChangeArrowheads="1"/>
          </p:cNvPicPr>
          <p:nvPr/>
        </p:nvPicPr>
        <p:blipFill>
          <a:blip r:embed="rId2"/>
          <a:srcRect/>
          <a:stretch>
            <a:fillRect/>
          </a:stretch>
        </p:blipFill>
        <p:spPr bwMode="auto">
          <a:xfrm>
            <a:off x="6286512" y="1"/>
            <a:ext cx="2857487" cy="1973872"/>
          </a:xfrm>
          <a:prstGeom prst="rect">
            <a:avLst/>
          </a:prstGeom>
          <a:noFill/>
          <a:ln w="9525">
            <a:noFill/>
            <a:miter lim="800000"/>
            <a:headEnd/>
            <a:tailEnd/>
          </a:ln>
          <a:effectLst/>
        </p:spPr>
      </p:pic>
      <p:pic>
        <p:nvPicPr>
          <p:cNvPr id="5" name="Picture 2"/>
          <p:cNvPicPr>
            <a:picLocks noChangeAspect="1" noChangeArrowheads="1"/>
          </p:cNvPicPr>
          <p:nvPr/>
        </p:nvPicPr>
        <p:blipFill>
          <a:blip r:embed="rId3"/>
          <a:srcRect/>
          <a:stretch>
            <a:fillRect/>
          </a:stretch>
        </p:blipFill>
        <p:spPr bwMode="auto">
          <a:xfrm>
            <a:off x="1" y="1"/>
            <a:ext cx="3517693" cy="1928802"/>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srcRect/>
          <a:stretch>
            <a:fillRect/>
          </a:stretch>
        </p:blipFill>
        <p:spPr bwMode="auto">
          <a:xfrm>
            <a:off x="5214942" y="6826"/>
            <a:ext cx="3929058" cy="4779496"/>
          </a:xfrm>
          <a:prstGeom prst="rect">
            <a:avLst/>
          </a:prstGeom>
          <a:noFill/>
          <a:ln w="9525">
            <a:noFill/>
            <a:miter lim="800000"/>
            <a:headEnd/>
            <a:tailEnd/>
          </a:ln>
          <a:effectLst/>
        </p:spPr>
      </p:pic>
      <p:sp>
        <p:nvSpPr>
          <p:cNvPr id="4" name="Content Placeholder 3"/>
          <p:cNvSpPr>
            <a:spLocks noGrp="1"/>
          </p:cNvSpPr>
          <p:nvPr>
            <p:ph idx="1"/>
          </p:nvPr>
        </p:nvSpPr>
        <p:spPr>
          <a:xfrm>
            <a:off x="468313" y="500042"/>
            <a:ext cx="8207375" cy="5664221"/>
          </a:xfrm>
        </p:spPr>
        <p:txBody>
          <a:bodyPr/>
          <a:lstStyle/>
          <a:p>
            <a:pPr>
              <a:buNone/>
            </a:pPr>
            <a:endParaRPr lang="en-US" sz="2400" b="1" dirty="0">
              <a:solidFill>
                <a:srgbClr val="002060"/>
              </a:solidFill>
            </a:endParaRPr>
          </a:p>
          <a:p>
            <a:pPr>
              <a:buNone/>
            </a:pPr>
            <a:endParaRPr lang="en-US" sz="2400" b="1" dirty="0">
              <a:solidFill>
                <a:srgbClr val="002060"/>
              </a:solidFill>
            </a:endParaRPr>
          </a:p>
          <a:p>
            <a:pPr>
              <a:buNone/>
            </a:pPr>
            <a:endParaRPr lang="en-US" sz="2400" b="1" dirty="0">
              <a:solidFill>
                <a:srgbClr val="002060"/>
              </a:solidFill>
            </a:endParaRPr>
          </a:p>
          <a:p>
            <a:pPr>
              <a:buNone/>
            </a:pPr>
            <a:r>
              <a:rPr lang="en-US" sz="2400" b="1" dirty="0">
                <a:solidFill>
                  <a:srgbClr val="002060"/>
                </a:solidFill>
              </a:rPr>
              <a:t>Word Sense Ambiguities</a:t>
            </a:r>
            <a:r>
              <a:rPr lang="en-US" sz="2400" dirty="0">
                <a:solidFill>
                  <a:schemeClr val="tx1"/>
                </a:solidFill>
              </a:rPr>
              <a:t>:- </a:t>
            </a:r>
          </a:p>
          <a:p>
            <a:pPr>
              <a:buNone/>
            </a:pPr>
            <a:endParaRPr lang="en-US" sz="2400" dirty="0">
              <a:solidFill>
                <a:schemeClr val="tx1"/>
              </a:solidFill>
            </a:endParaRPr>
          </a:p>
          <a:p>
            <a:pPr lvl="1">
              <a:buFont typeface="Wingdings"/>
              <a:buChar char="à"/>
            </a:pPr>
            <a:r>
              <a:rPr lang="en-US" sz="2000" dirty="0">
                <a:solidFill>
                  <a:schemeClr val="tx1"/>
                </a:solidFill>
                <a:sym typeface="Wingdings" pitchFamily="2" charset="2"/>
              </a:rPr>
              <a:t>A</a:t>
            </a:r>
            <a:r>
              <a:rPr lang="en-US" sz="2000" dirty="0">
                <a:solidFill>
                  <a:schemeClr val="tx1"/>
                </a:solidFill>
              </a:rPr>
              <a:t>cronyms	 : WHO</a:t>
            </a:r>
          </a:p>
          <a:p>
            <a:pPr lvl="1">
              <a:buFont typeface="Wingdings"/>
              <a:buChar char="à"/>
            </a:pPr>
            <a:r>
              <a:rPr lang="en-US" sz="2000" dirty="0">
                <a:solidFill>
                  <a:schemeClr val="tx1"/>
                </a:solidFill>
              </a:rPr>
              <a:t>Abbreviations  	 : Dr., Prof., </a:t>
            </a:r>
            <a:r>
              <a:rPr lang="en-US" sz="2000" dirty="0" err="1">
                <a:solidFill>
                  <a:schemeClr val="tx1"/>
                </a:solidFill>
              </a:rPr>
              <a:t>Inc</a:t>
            </a:r>
            <a:r>
              <a:rPr lang="en-US" sz="2000">
                <a:solidFill>
                  <a:schemeClr val="tx1"/>
                </a:solidFill>
              </a:rPr>
              <a:t>,</a:t>
            </a:r>
            <a:endParaRPr lang="en-US" sz="2000" dirty="0">
              <a:solidFill>
                <a:schemeClr val="tx1"/>
              </a:solidFill>
            </a:endParaRPr>
          </a:p>
          <a:p>
            <a:pPr lvl="1">
              <a:buFont typeface="Wingdings"/>
              <a:buChar char="à"/>
            </a:pPr>
            <a:r>
              <a:rPr lang="en-US" sz="2000" dirty="0">
                <a:solidFill>
                  <a:schemeClr val="tx1"/>
                </a:solidFill>
              </a:rPr>
              <a:t>Polysemy	 : Bat, Bank</a:t>
            </a:r>
          </a:p>
          <a:p>
            <a:pPr lvl="1">
              <a:buFont typeface="Wingdings"/>
              <a:buChar char="à"/>
            </a:pPr>
            <a:r>
              <a:rPr lang="en-US" sz="2000" dirty="0">
                <a:solidFill>
                  <a:schemeClr val="tx1"/>
                </a:solidFill>
              </a:rPr>
              <a:t>Homographs	 : Lead</a:t>
            </a:r>
          </a:p>
          <a:p>
            <a:pPr lvl="1">
              <a:buFont typeface="Wingdings"/>
              <a:buChar char="à"/>
            </a:pPr>
            <a:r>
              <a:rPr lang="en-US" sz="2000" dirty="0" err="1">
                <a:solidFill>
                  <a:schemeClr val="tx1"/>
                </a:solidFill>
              </a:rPr>
              <a:t>Heterograph</a:t>
            </a:r>
            <a:r>
              <a:rPr lang="en-US" sz="2000" dirty="0">
                <a:solidFill>
                  <a:schemeClr val="tx1"/>
                </a:solidFill>
              </a:rPr>
              <a:t>	 : too/two</a:t>
            </a:r>
          </a:p>
          <a:p>
            <a:pPr lvl="1">
              <a:buFont typeface="Wingdings"/>
              <a:buChar char="à"/>
            </a:pPr>
            <a:r>
              <a:rPr lang="en-US" sz="2000" dirty="0">
                <a:solidFill>
                  <a:schemeClr val="tx1"/>
                </a:solidFill>
              </a:rPr>
              <a:t>Synonymy           :</a:t>
            </a:r>
            <a:r>
              <a:rPr lang="en-US" sz="2000" b="0" dirty="0"/>
              <a:t> </a:t>
            </a:r>
            <a:r>
              <a:rPr lang="en-US" sz="2000" dirty="0" err="1">
                <a:solidFill>
                  <a:schemeClr val="tx1"/>
                </a:solidFill>
              </a:rPr>
              <a:t>Beautiful</a:t>
            </a:r>
            <a:r>
              <a:rPr lang="en-US" sz="2000" dirty="0" err="1">
                <a:solidFill>
                  <a:schemeClr val="tx1"/>
                </a:solidFill>
                <a:sym typeface="Wingdings" pitchFamily="2" charset="2"/>
              </a:rPr>
              <a:t></a:t>
            </a:r>
            <a:r>
              <a:rPr lang="en-US" sz="2000" dirty="0" err="1">
                <a:solidFill>
                  <a:schemeClr val="tx1"/>
                </a:solidFill>
              </a:rPr>
              <a:t>Lovely</a:t>
            </a:r>
            <a:r>
              <a:rPr lang="en-US" sz="2000" dirty="0">
                <a:solidFill>
                  <a:schemeClr val="tx1"/>
                </a:solidFill>
              </a:rPr>
              <a:t>, Pretty</a:t>
            </a:r>
          </a:p>
          <a:p>
            <a:pPr lvl="1">
              <a:buFont typeface="Wingdings"/>
              <a:buChar char="à"/>
            </a:pPr>
            <a:endParaRPr lang="en-US" sz="2000" dirty="0">
              <a:solidFill>
                <a:schemeClr val="tx1"/>
              </a:solidFill>
            </a:endParaRPr>
          </a:p>
          <a:p>
            <a:pPr lvl="1">
              <a:buFont typeface="Wingdings"/>
              <a:buChar char="à"/>
            </a:pPr>
            <a:endParaRPr lang="en-US" sz="2000" dirty="0">
              <a:solidFill>
                <a:schemeClr val="tx1"/>
              </a:solidFill>
            </a:endParaRPr>
          </a:p>
          <a:p>
            <a:endParaRPr lang="en-US" sz="2400" dirty="0">
              <a:solidFill>
                <a:schemeClr val="tx1"/>
              </a:solidFill>
            </a:endParaRPr>
          </a:p>
          <a:p>
            <a:endParaRPr lang="en-US" dirty="0">
              <a:solidFill>
                <a:schemeClr val="tx1"/>
              </a:solidFill>
            </a:endParaRPr>
          </a:p>
          <a:p>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158" y="357166"/>
            <a:ext cx="8501121" cy="5807097"/>
          </a:xfrm>
        </p:spPr>
        <p:txBody>
          <a:bodyPr/>
          <a:lstStyle/>
          <a:p>
            <a:pPr>
              <a:buNone/>
            </a:pPr>
            <a:r>
              <a:rPr lang="en-US" b="1" dirty="0">
                <a:solidFill>
                  <a:srgbClr val="002060"/>
                </a:solidFill>
              </a:rPr>
              <a:t>Semantic Similarity conflicts </a:t>
            </a:r>
            <a:r>
              <a:rPr lang="en-US" b="1" dirty="0">
                <a:solidFill>
                  <a:schemeClr val="tx1"/>
                </a:solidFill>
              </a:rPr>
              <a:t>:- </a:t>
            </a:r>
          </a:p>
          <a:p>
            <a:r>
              <a:rPr lang="en-US" dirty="0">
                <a:solidFill>
                  <a:schemeClr val="tx1"/>
                </a:solidFill>
              </a:rPr>
              <a:t>Phrases, idioms and expressions</a:t>
            </a:r>
          </a:p>
          <a:p>
            <a:pPr>
              <a:buNone/>
            </a:pPr>
            <a:r>
              <a:rPr lang="en-US" sz="2400" dirty="0">
                <a:solidFill>
                  <a:srgbClr val="00B050"/>
                </a:solidFill>
                <a:sym typeface="Wingdings" pitchFamily="2" charset="2"/>
              </a:rPr>
              <a:t>	</a:t>
            </a:r>
            <a:r>
              <a:rPr lang="en-US" sz="2400" dirty="0">
                <a:solidFill>
                  <a:srgbClr val="00B050"/>
                </a:solidFill>
              </a:rPr>
              <a:t> It's a piece of cake (It's easy)</a:t>
            </a:r>
          </a:p>
          <a:p>
            <a:pPr>
              <a:buNone/>
            </a:pPr>
            <a:endParaRPr lang="en-US" sz="500" dirty="0">
              <a:solidFill>
                <a:srgbClr val="00B050"/>
              </a:solidFill>
            </a:endParaRPr>
          </a:p>
          <a:p>
            <a:r>
              <a:rPr lang="en-US" dirty="0">
                <a:solidFill>
                  <a:schemeClr val="tx1"/>
                </a:solidFill>
              </a:rPr>
              <a:t>Cross Lingual Similarity(</a:t>
            </a:r>
            <a:r>
              <a:rPr lang="en-US" dirty="0" err="1">
                <a:solidFill>
                  <a:schemeClr val="tx1"/>
                </a:solidFill>
              </a:rPr>
              <a:t>extonyms</a:t>
            </a:r>
            <a:r>
              <a:rPr lang="en-IN" dirty="0">
                <a:solidFill>
                  <a:schemeClr val="tx1"/>
                </a:solidFill>
              </a:rPr>
              <a:t>, </a:t>
            </a:r>
            <a:r>
              <a:rPr lang="en-IN" dirty="0" err="1">
                <a:solidFill>
                  <a:schemeClr val="tx1"/>
                </a:solidFill>
              </a:rPr>
              <a:t>endonyms</a:t>
            </a:r>
            <a:r>
              <a:rPr lang="en-US" dirty="0">
                <a:solidFill>
                  <a:schemeClr val="tx1"/>
                </a:solidFill>
              </a:rPr>
              <a:t>)</a:t>
            </a:r>
          </a:p>
          <a:p>
            <a:pPr>
              <a:buNone/>
            </a:pPr>
            <a:r>
              <a:rPr lang="en-US" sz="2400" b="1" dirty="0">
                <a:solidFill>
                  <a:schemeClr val="tx1"/>
                </a:solidFill>
                <a:sym typeface="Wingdings" pitchFamily="2" charset="2"/>
              </a:rPr>
              <a:t>	India-</a:t>
            </a:r>
            <a:r>
              <a:rPr lang="en-US" sz="2400" b="1" dirty="0" err="1">
                <a:solidFill>
                  <a:schemeClr val="tx1"/>
                </a:solidFill>
                <a:sym typeface="Wingdings" pitchFamily="2" charset="2"/>
              </a:rPr>
              <a:t>Bharath</a:t>
            </a:r>
            <a:endParaRPr lang="en-US" sz="2400" b="1" dirty="0">
              <a:solidFill>
                <a:schemeClr val="tx1"/>
              </a:solidFill>
              <a:sym typeface="Wingdings" pitchFamily="2" charset="2"/>
            </a:endParaRPr>
          </a:p>
          <a:p>
            <a:pPr>
              <a:buNone/>
            </a:pPr>
            <a:r>
              <a:rPr lang="en-US" sz="2400" b="1" dirty="0">
                <a:solidFill>
                  <a:schemeClr val="tx1"/>
                </a:solidFill>
                <a:sym typeface="Wingdings" pitchFamily="2" charset="2"/>
              </a:rPr>
              <a:t>	Japan-Nihon/Nippon</a:t>
            </a:r>
          </a:p>
          <a:p>
            <a:pPr>
              <a:buNone/>
            </a:pPr>
            <a:endParaRPr lang="en-US" sz="500" b="1" dirty="0">
              <a:solidFill>
                <a:schemeClr val="tx1"/>
              </a:solidFill>
            </a:endParaRPr>
          </a:p>
          <a:p>
            <a:r>
              <a:rPr lang="en-US" dirty="0">
                <a:solidFill>
                  <a:schemeClr val="tx1"/>
                </a:solidFill>
              </a:rPr>
              <a:t>Paraphrase Matching</a:t>
            </a:r>
          </a:p>
          <a:p>
            <a:pPr>
              <a:buNone/>
            </a:pPr>
            <a:r>
              <a:rPr lang="en-US" sz="2400" b="1" dirty="0">
                <a:solidFill>
                  <a:schemeClr val="tx1"/>
                </a:solidFill>
                <a:sym typeface="Wingdings" pitchFamily="2" charset="2"/>
              </a:rPr>
              <a:t>	</a:t>
            </a:r>
            <a:r>
              <a:rPr lang="en-US" sz="2400" dirty="0">
                <a:solidFill>
                  <a:srgbClr val="00B050"/>
                </a:solidFill>
                <a:sym typeface="Wingdings" pitchFamily="2" charset="2"/>
              </a:rPr>
              <a:t> The plane leaves at 12.pm. ~ The flight departs at noon.</a:t>
            </a:r>
          </a:p>
          <a:p>
            <a:pPr>
              <a:buNone/>
            </a:pPr>
            <a:endParaRPr lang="en-US" sz="500" dirty="0">
              <a:solidFill>
                <a:srgbClr val="00B050"/>
              </a:solidFill>
            </a:endParaRPr>
          </a:p>
          <a:p>
            <a:r>
              <a:rPr lang="en-US" dirty="0">
                <a:solidFill>
                  <a:schemeClr val="tx1"/>
                </a:solidFill>
              </a:rPr>
              <a:t>Anaphoric, </a:t>
            </a:r>
            <a:r>
              <a:rPr lang="en-US" dirty="0" err="1">
                <a:solidFill>
                  <a:schemeClr val="tx1"/>
                </a:solidFill>
              </a:rPr>
              <a:t>Cataphoric</a:t>
            </a:r>
            <a:r>
              <a:rPr lang="en-US" dirty="0">
                <a:solidFill>
                  <a:schemeClr val="tx1"/>
                </a:solidFill>
              </a:rPr>
              <a:t> and </a:t>
            </a:r>
            <a:r>
              <a:rPr lang="en-US" dirty="0" err="1">
                <a:solidFill>
                  <a:schemeClr val="tx1"/>
                </a:solidFill>
              </a:rPr>
              <a:t>Exophoric</a:t>
            </a:r>
            <a:r>
              <a:rPr lang="en-US" dirty="0">
                <a:solidFill>
                  <a:schemeClr val="tx1"/>
                </a:solidFill>
              </a:rPr>
              <a:t> references</a:t>
            </a:r>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a:xfrm>
            <a:off x="1908175" y="117475"/>
            <a:ext cx="7056438" cy="719138"/>
          </a:xfrm>
        </p:spPr>
        <p:txBody>
          <a:bodyPr/>
          <a:lstStyle/>
          <a:p>
            <a:r>
              <a:rPr lang="en-US" dirty="0">
                <a:solidFill>
                  <a:srgbClr val="0000CC"/>
                </a:solidFill>
                <a:latin typeface="Algerian" pitchFamily="82" charset="0"/>
              </a:rPr>
              <a:t>Communication with Machines</a:t>
            </a:r>
            <a:endParaRPr lang="en-US" b="1" dirty="0">
              <a:solidFill>
                <a:srgbClr val="0000CC"/>
              </a:solidFill>
            </a:endParaRPr>
          </a:p>
        </p:txBody>
      </p:sp>
      <p:pic>
        <p:nvPicPr>
          <p:cNvPr id="5" name="Picture 2"/>
          <p:cNvPicPr>
            <a:picLocks noChangeAspect="1" noChangeArrowheads="1"/>
          </p:cNvPicPr>
          <p:nvPr/>
        </p:nvPicPr>
        <p:blipFill>
          <a:blip r:embed="rId4"/>
          <a:srcRect/>
          <a:stretch>
            <a:fillRect/>
          </a:stretch>
        </p:blipFill>
        <p:spPr bwMode="auto">
          <a:xfrm>
            <a:off x="2071670" y="1071546"/>
            <a:ext cx="3793064" cy="2714644"/>
          </a:xfrm>
          <a:prstGeom prst="rect">
            <a:avLst/>
          </a:prstGeom>
          <a:noFill/>
          <a:ln w="9525">
            <a:noFill/>
            <a:miter lim="800000"/>
            <a:headEnd/>
            <a:tailEnd/>
          </a:ln>
          <a:effectLst/>
        </p:spPr>
      </p:pic>
      <p:pic>
        <p:nvPicPr>
          <p:cNvPr id="6" name="Picture 3"/>
          <p:cNvPicPr>
            <a:picLocks noChangeAspect="1" noChangeArrowheads="1"/>
          </p:cNvPicPr>
          <p:nvPr/>
        </p:nvPicPr>
        <p:blipFill>
          <a:blip r:embed="rId5"/>
          <a:srcRect/>
          <a:stretch>
            <a:fillRect/>
          </a:stretch>
        </p:blipFill>
        <p:spPr bwMode="auto">
          <a:xfrm>
            <a:off x="2071670" y="3929066"/>
            <a:ext cx="3786214" cy="2786082"/>
          </a:xfrm>
          <a:prstGeom prst="rect">
            <a:avLst/>
          </a:prstGeom>
          <a:noFill/>
          <a:ln w="9525">
            <a:noFill/>
            <a:miter lim="800000"/>
            <a:headEnd/>
            <a:tailEnd/>
          </a:ln>
          <a:effectLst/>
        </p:spPr>
      </p:pic>
      <p:pic>
        <p:nvPicPr>
          <p:cNvPr id="7" name="Picture 4"/>
          <p:cNvPicPr>
            <a:picLocks noChangeAspect="1" noChangeArrowheads="1"/>
          </p:cNvPicPr>
          <p:nvPr/>
        </p:nvPicPr>
        <p:blipFill>
          <a:blip r:embed="rId6"/>
          <a:srcRect/>
          <a:stretch>
            <a:fillRect/>
          </a:stretch>
        </p:blipFill>
        <p:spPr bwMode="auto">
          <a:xfrm>
            <a:off x="6286512" y="1643050"/>
            <a:ext cx="2559050" cy="4591050"/>
          </a:xfrm>
          <a:prstGeom prst="rect">
            <a:avLst/>
          </a:prstGeom>
          <a:noFill/>
          <a:ln w="9525">
            <a:noFill/>
            <a:miter lim="800000"/>
            <a:headEnd/>
            <a:tailEnd/>
          </a:ln>
          <a:effectLst/>
        </p:spPr>
      </p:pic>
      <p:sp>
        <p:nvSpPr>
          <p:cNvPr id="8" name="Rounded Rectangular Callout 7"/>
          <p:cNvSpPr/>
          <p:nvPr/>
        </p:nvSpPr>
        <p:spPr>
          <a:xfrm>
            <a:off x="214282" y="642918"/>
            <a:ext cx="1500198" cy="510778"/>
          </a:xfrm>
          <a:prstGeom prst="wedgeRoundRectCallout">
            <a:avLst>
              <a:gd name="adj1" fmla="val 66036"/>
              <a:gd name="adj2" fmla="val 132042"/>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spAutoFit/>
          </a:bodyPr>
          <a:lstStyle/>
          <a:p>
            <a:pPr algn="ctr"/>
            <a:r>
              <a:rPr lang="en-US" sz="2400" b="1" dirty="0">
                <a:solidFill>
                  <a:schemeClr val="tx1"/>
                </a:solidFill>
              </a:rPr>
              <a:t> ~50-70s</a:t>
            </a:r>
            <a:r>
              <a:rPr lang="en-US" dirty="0"/>
              <a:t>0</a:t>
            </a:r>
          </a:p>
        </p:txBody>
      </p:sp>
      <p:sp>
        <p:nvSpPr>
          <p:cNvPr id="9" name="Rounded Rectangular Callout 8"/>
          <p:cNvSpPr/>
          <p:nvPr/>
        </p:nvSpPr>
        <p:spPr>
          <a:xfrm>
            <a:off x="428596" y="5786454"/>
            <a:ext cx="1143008" cy="510778"/>
          </a:xfrm>
          <a:prstGeom prst="wedgeRoundRectCallout">
            <a:avLst>
              <a:gd name="adj1" fmla="val 90319"/>
              <a:gd name="adj2" fmla="val 51855"/>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spAutoFit/>
          </a:bodyPr>
          <a:lstStyle/>
          <a:p>
            <a:pPr algn="ctr"/>
            <a:r>
              <a:rPr lang="en-US" sz="2400" b="1" dirty="0">
                <a:solidFill>
                  <a:schemeClr val="tx1"/>
                </a:solidFill>
              </a:rPr>
              <a:t> ~80s</a:t>
            </a:r>
            <a:r>
              <a:rPr lang="en-US" dirty="0"/>
              <a:t>0</a:t>
            </a:r>
          </a:p>
        </p:txBody>
      </p:sp>
      <p:sp>
        <p:nvSpPr>
          <p:cNvPr id="10" name="Rounded Rectangular Callout 9"/>
          <p:cNvSpPr/>
          <p:nvPr/>
        </p:nvSpPr>
        <p:spPr>
          <a:xfrm>
            <a:off x="6786578" y="785794"/>
            <a:ext cx="1143008" cy="510778"/>
          </a:xfrm>
          <a:prstGeom prst="wedgeRoundRectCallout">
            <a:avLst>
              <a:gd name="adj1" fmla="val -146"/>
              <a:gd name="adj2" fmla="val 112201"/>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spAutoFit/>
          </a:bodyPr>
          <a:lstStyle/>
          <a:p>
            <a:pPr algn="ctr"/>
            <a:r>
              <a:rPr lang="en-US" sz="2400" b="1" dirty="0">
                <a:solidFill>
                  <a:schemeClr val="tx1"/>
                </a:solidFill>
              </a:rPr>
              <a:t>Today</a:t>
            </a:r>
            <a:endParaRPr lang="en-US" dirty="0"/>
          </a:p>
        </p:txBody>
      </p:sp>
    </p:spTree>
  </p:cSld>
  <p:clrMapOvr>
    <a:masterClrMapping/>
  </p:clrMapOvr>
  <p:transition spd="slow" advClick="0">
    <p:wipe di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20" y="214290"/>
            <a:ext cx="8715435" cy="5857916"/>
          </a:xfrm>
        </p:spPr>
        <p:txBody>
          <a:bodyPr/>
          <a:lstStyle/>
          <a:p>
            <a:pPr algn="just"/>
            <a:r>
              <a:rPr lang="en-US" b="1" dirty="0">
                <a:solidFill>
                  <a:srgbClr val="002060"/>
                </a:solidFill>
              </a:rPr>
              <a:t>Named Entity Recognition </a:t>
            </a:r>
            <a:r>
              <a:rPr lang="en-US" b="1" dirty="0">
                <a:solidFill>
                  <a:schemeClr val="tx1"/>
                </a:solidFill>
              </a:rPr>
              <a:t>:- </a:t>
            </a:r>
            <a:r>
              <a:rPr lang="en-US" sz="2400" dirty="0">
                <a:solidFill>
                  <a:schemeClr val="tx1"/>
                </a:solidFill>
              </a:rPr>
              <a:t>In NER, the tedious task is to detect the tagged  word is verb, noun, adjective or adverb. </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p:pic>
        <p:nvPicPr>
          <p:cNvPr id="4" name="Picture 2"/>
          <p:cNvPicPr>
            <a:picLocks noChangeAspect="1" noChangeArrowheads="1"/>
          </p:cNvPicPr>
          <p:nvPr/>
        </p:nvPicPr>
        <p:blipFill>
          <a:blip r:embed="rId3"/>
          <a:srcRect/>
          <a:stretch>
            <a:fillRect/>
          </a:stretch>
        </p:blipFill>
        <p:spPr bwMode="auto">
          <a:xfrm>
            <a:off x="1000100" y="1643050"/>
            <a:ext cx="7072362" cy="4437033"/>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288" y="476250"/>
            <a:ext cx="7849120" cy="508000"/>
          </a:xfrm>
        </p:spPr>
        <p:txBody>
          <a:bodyPr/>
          <a:lstStyle/>
          <a:p>
            <a:r>
              <a:rPr lang="en-IN" sz="4000" dirty="0">
                <a:solidFill>
                  <a:srgbClr val="C00000"/>
                </a:solidFill>
              </a:rPr>
              <a:t>Information Access in Two Steps</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628800"/>
            <a:ext cx="9143411"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24631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1497C"/>
                </a:solidFill>
              </a:rPr>
              <a:t>TEXT PROCESSING STEPS</a:t>
            </a:r>
            <a:endParaRPr lang="en-IN"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2589" y="1196752"/>
            <a:ext cx="9005915" cy="5616624"/>
          </a:xfrm>
          <a:prstGeom prst="rect">
            <a:avLst/>
          </a:prstGeom>
          <a:noFill/>
          <a:ln w="9525">
            <a:noFill/>
            <a:miter lim="800000"/>
            <a:headEnd/>
            <a:tailEnd/>
          </a:ln>
        </p:spPr>
      </p:pic>
    </p:spTree>
    <p:extLst>
      <p:ext uri="{BB962C8B-B14F-4D97-AF65-F5344CB8AC3E}">
        <p14:creationId xmlns:p14="http://schemas.microsoft.com/office/powerpoint/2010/main" val="37808688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288" y="476250"/>
            <a:ext cx="7605736" cy="508000"/>
          </a:xfrm>
        </p:spPr>
        <p:txBody>
          <a:bodyPr/>
          <a:lstStyle/>
          <a:p>
            <a:pPr algn="ctr"/>
            <a:r>
              <a:rPr lang="en-US" dirty="0">
                <a:solidFill>
                  <a:srgbClr val="01497C"/>
                </a:solidFill>
              </a:rPr>
              <a:t>POS - TAG</a:t>
            </a:r>
          </a:p>
        </p:txBody>
      </p:sp>
      <p:sp>
        <p:nvSpPr>
          <p:cNvPr id="3" name="Content Placeholder 2"/>
          <p:cNvSpPr>
            <a:spLocks noGrp="1"/>
          </p:cNvSpPr>
          <p:nvPr>
            <p:ph idx="1"/>
          </p:nvPr>
        </p:nvSpPr>
        <p:spPr>
          <a:xfrm>
            <a:off x="214282" y="1071546"/>
            <a:ext cx="8715435" cy="5092717"/>
          </a:xfrm>
        </p:spPr>
        <p:txBody>
          <a:bodyPr/>
          <a:lstStyle/>
          <a:p>
            <a:pPr marL="0" indent="0">
              <a:buNone/>
            </a:pPr>
            <a:endParaRPr lang="en-US" dirty="0">
              <a:solidFill>
                <a:srgbClr val="01497C"/>
              </a:solidFill>
            </a:endParaRPr>
          </a:p>
        </p:txBody>
      </p:sp>
      <p:pic>
        <p:nvPicPr>
          <p:cNvPr id="1027" name="Picture 3"/>
          <p:cNvPicPr>
            <a:picLocks noChangeAspect="1" noChangeArrowheads="1"/>
          </p:cNvPicPr>
          <p:nvPr/>
        </p:nvPicPr>
        <p:blipFill>
          <a:blip r:embed="rId2"/>
          <a:srcRect/>
          <a:stretch>
            <a:fillRect/>
          </a:stretch>
        </p:blipFill>
        <p:spPr bwMode="auto">
          <a:xfrm>
            <a:off x="0" y="1052736"/>
            <a:ext cx="9144000" cy="5112568"/>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8A6993-8C6F-800F-FCCF-A2BF8A5FFE56}"/>
              </a:ext>
            </a:extLst>
          </p:cNvPr>
          <p:cNvSpPr>
            <a:spLocks noGrp="1"/>
          </p:cNvSpPr>
          <p:nvPr>
            <p:ph idx="1"/>
          </p:nvPr>
        </p:nvSpPr>
        <p:spPr>
          <a:xfrm>
            <a:off x="179512" y="44624"/>
            <a:ext cx="8856984" cy="6696744"/>
          </a:xfrm>
          <a:solidFill>
            <a:schemeClr val="bg1">
              <a:lumMod val="95000"/>
            </a:schemeClr>
          </a:solidFill>
        </p:spPr>
        <p:txBody>
          <a:bodyPr/>
          <a:lstStyle/>
          <a:p>
            <a:pPr marL="0" indent="0" algn="just">
              <a:buNone/>
            </a:pPr>
            <a:r>
              <a:rPr lang="en-US" b="1" i="0" dirty="0">
                <a:solidFill>
                  <a:schemeClr val="tx1"/>
                </a:solidFill>
                <a:effectLst/>
                <a:latin typeface="Roboto" panose="02000000000000000000" pitchFamily="2" charset="0"/>
              </a:rPr>
              <a:t>Platforms/Services provided by Amazon over Amazon Web Services</a:t>
            </a:r>
            <a:endParaRPr lang="en-US" b="0" i="0" dirty="0">
              <a:solidFill>
                <a:schemeClr val="tx1"/>
              </a:solidFill>
              <a:effectLst/>
              <a:latin typeface="Roboto" panose="02000000000000000000" pitchFamily="2" charset="0"/>
            </a:endParaRPr>
          </a:p>
          <a:p>
            <a:pPr algn="just">
              <a:buFont typeface="Arial" panose="020B0604020202020204" pitchFamily="34" charset="0"/>
              <a:buChar char="•"/>
            </a:pPr>
            <a:r>
              <a:rPr lang="en-US" sz="2200" b="1" i="0" dirty="0">
                <a:solidFill>
                  <a:schemeClr val="tx1"/>
                </a:solidFill>
                <a:effectLst/>
                <a:latin typeface="Roboto" panose="02000000000000000000" pitchFamily="2" charset="0"/>
              </a:rPr>
              <a:t>Amazon Comprehend: </a:t>
            </a:r>
            <a:r>
              <a:rPr lang="en-US" sz="2200" b="0" i="0" dirty="0">
                <a:solidFill>
                  <a:schemeClr val="tx1"/>
                </a:solidFill>
                <a:effectLst/>
                <a:latin typeface="Roboto" panose="02000000000000000000" pitchFamily="2" charset="0"/>
              </a:rPr>
              <a:t>NLP service </a:t>
            </a:r>
            <a:r>
              <a:rPr lang="en-US" sz="2200" b="0" i="0">
                <a:solidFill>
                  <a:schemeClr val="tx1"/>
                </a:solidFill>
                <a:effectLst/>
                <a:latin typeface="Roboto" panose="02000000000000000000" pitchFamily="2" charset="0"/>
              </a:rPr>
              <a:t>that </a:t>
            </a:r>
            <a:r>
              <a:rPr lang="en-US" sz="2200">
                <a:solidFill>
                  <a:schemeClr val="tx1"/>
                </a:solidFill>
                <a:latin typeface="Roboto" panose="02000000000000000000" pitchFamily="2" charset="0"/>
              </a:rPr>
              <a:t>uses</a:t>
            </a:r>
            <a:r>
              <a:rPr lang="en-US" sz="2200" b="0" i="0">
                <a:solidFill>
                  <a:schemeClr val="tx1"/>
                </a:solidFill>
                <a:effectLst/>
                <a:latin typeface="Roboto" panose="02000000000000000000" pitchFamily="2" charset="0"/>
              </a:rPr>
              <a:t> </a:t>
            </a:r>
            <a:r>
              <a:rPr lang="en-US" sz="2200" b="0" i="0" dirty="0">
                <a:solidFill>
                  <a:schemeClr val="tx1"/>
                </a:solidFill>
                <a:effectLst/>
                <a:latin typeface="Roboto" panose="02000000000000000000" pitchFamily="2" charset="0"/>
              </a:rPr>
              <a:t>machine learning to find insights in text. You can perform language detection, named entity recognition, sentiment analysis, POS tagging, and topic modelling using this service</a:t>
            </a:r>
          </a:p>
          <a:p>
            <a:pPr algn="just">
              <a:buFont typeface="Arial" panose="020B0604020202020204" pitchFamily="34" charset="0"/>
              <a:buChar char="•"/>
            </a:pPr>
            <a:r>
              <a:rPr lang="en-US" sz="2200" b="1" i="0" dirty="0">
                <a:solidFill>
                  <a:schemeClr val="tx1"/>
                </a:solidFill>
                <a:effectLst/>
                <a:latin typeface="Roboto" panose="02000000000000000000" pitchFamily="2" charset="0"/>
              </a:rPr>
              <a:t>Amazon Lex: </a:t>
            </a:r>
            <a:r>
              <a:rPr lang="en-US" sz="2200" b="0" i="0" dirty="0">
                <a:solidFill>
                  <a:schemeClr val="tx1"/>
                </a:solidFill>
                <a:effectLst/>
                <a:latin typeface="Roboto" panose="02000000000000000000" pitchFamily="2" charset="0"/>
              </a:rPr>
              <a:t>Service for building conversational interfaces using voice or text. Provides automatic speech recognition and natural language understanding capabilities</a:t>
            </a:r>
          </a:p>
          <a:p>
            <a:pPr algn="just">
              <a:buFont typeface="Arial" panose="020B0604020202020204" pitchFamily="34" charset="0"/>
              <a:buChar char="•"/>
            </a:pPr>
            <a:r>
              <a:rPr lang="en-US" sz="2200" b="1" i="0" dirty="0">
                <a:solidFill>
                  <a:schemeClr val="tx1"/>
                </a:solidFill>
                <a:effectLst/>
                <a:latin typeface="Roboto" panose="02000000000000000000" pitchFamily="2" charset="0"/>
              </a:rPr>
              <a:t>Amazon Polly: </a:t>
            </a:r>
            <a:r>
              <a:rPr lang="en-US" sz="2200" b="0" i="0" dirty="0">
                <a:solidFill>
                  <a:schemeClr val="tx1"/>
                </a:solidFill>
                <a:effectLst/>
                <a:latin typeface="Roboto" panose="02000000000000000000" pitchFamily="2" charset="0"/>
              </a:rPr>
              <a:t>Service that converts text into life like speech in 25+ languages</a:t>
            </a:r>
          </a:p>
          <a:p>
            <a:pPr algn="just">
              <a:buFont typeface="Arial" panose="020B0604020202020204" pitchFamily="34" charset="0"/>
              <a:buChar char="•"/>
            </a:pPr>
            <a:r>
              <a:rPr lang="en-US" sz="2200" b="1" i="0" dirty="0">
                <a:solidFill>
                  <a:schemeClr val="tx1"/>
                </a:solidFill>
                <a:effectLst/>
                <a:latin typeface="Roboto" panose="02000000000000000000" pitchFamily="2" charset="0"/>
              </a:rPr>
              <a:t>Amazon Transcribe: </a:t>
            </a:r>
            <a:r>
              <a:rPr lang="en-US" sz="2200" b="0" i="0" dirty="0">
                <a:solidFill>
                  <a:schemeClr val="tx1"/>
                </a:solidFill>
                <a:effectLst/>
                <a:latin typeface="Roboto" panose="02000000000000000000" pitchFamily="2" charset="0"/>
              </a:rPr>
              <a:t>Service with automatic speech recognition capabilities that converts speech to text. Can transcribe speech in real-time as well.</a:t>
            </a:r>
          </a:p>
          <a:p>
            <a:pPr algn="just">
              <a:buFont typeface="Arial" panose="020B0604020202020204" pitchFamily="34" charset="0"/>
              <a:buChar char="•"/>
            </a:pPr>
            <a:r>
              <a:rPr lang="en-US" sz="2200" b="1" i="0" dirty="0">
                <a:solidFill>
                  <a:schemeClr val="tx1"/>
                </a:solidFill>
                <a:effectLst/>
                <a:latin typeface="Roboto" panose="02000000000000000000" pitchFamily="2" charset="0"/>
              </a:rPr>
              <a:t>Amazon Translate: </a:t>
            </a:r>
            <a:r>
              <a:rPr lang="en-US" sz="2200" b="0" i="0" dirty="0">
                <a:solidFill>
                  <a:schemeClr val="tx1"/>
                </a:solidFill>
                <a:effectLst/>
                <a:latin typeface="Roboto" panose="02000000000000000000" pitchFamily="2" charset="0"/>
              </a:rPr>
              <a:t>A neural machine translation service that delivers fast, high quality and affordable machine translation.</a:t>
            </a:r>
          </a:p>
          <a:p>
            <a:pPr algn="just">
              <a:buFont typeface="Arial" panose="020B0604020202020204" pitchFamily="34" charset="0"/>
              <a:buChar char="•"/>
            </a:pPr>
            <a:r>
              <a:rPr lang="en-US" sz="2200" b="1" i="0" dirty="0">
                <a:solidFill>
                  <a:schemeClr val="tx1"/>
                </a:solidFill>
                <a:effectLst/>
                <a:latin typeface="Roboto" panose="02000000000000000000" pitchFamily="2" charset="0"/>
              </a:rPr>
              <a:t>Amazon </a:t>
            </a:r>
            <a:r>
              <a:rPr lang="en-US" sz="2200" b="1" i="0" dirty="0" err="1">
                <a:solidFill>
                  <a:schemeClr val="tx1"/>
                </a:solidFill>
                <a:effectLst/>
                <a:latin typeface="Roboto" panose="02000000000000000000" pitchFamily="2" charset="0"/>
              </a:rPr>
              <a:t>Textract</a:t>
            </a:r>
            <a:r>
              <a:rPr lang="en-US" sz="2200" b="1" i="0" dirty="0">
                <a:solidFill>
                  <a:schemeClr val="tx1"/>
                </a:solidFill>
                <a:effectLst/>
                <a:latin typeface="Roboto" panose="02000000000000000000" pitchFamily="2" charset="0"/>
              </a:rPr>
              <a:t>: </a:t>
            </a:r>
            <a:r>
              <a:rPr lang="en-US" sz="2200" b="0" i="0" dirty="0">
                <a:solidFill>
                  <a:schemeClr val="tx1"/>
                </a:solidFill>
                <a:effectLst/>
                <a:latin typeface="Roboto" panose="02000000000000000000" pitchFamily="2" charset="0"/>
              </a:rPr>
              <a:t>A service that automatically extracts text and data from scanned documents.</a:t>
            </a:r>
          </a:p>
          <a:p>
            <a:endParaRPr lang="en-IN" dirty="0">
              <a:solidFill>
                <a:schemeClr val="tx1"/>
              </a:solidFill>
            </a:endParaRPr>
          </a:p>
        </p:txBody>
      </p:sp>
    </p:spTree>
    <p:extLst>
      <p:ext uri="{BB962C8B-B14F-4D97-AF65-F5344CB8AC3E}">
        <p14:creationId xmlns:p14="http://schemas.microsoft.com/office/powerpoint/2010/main" val="40841170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DD649A-99D8-8092-07BF-DAF44239C6F5}"/>
              </a:ext>
            </a:extLst>
          </p:cNvPr>
          <p:cNvSpPr>
            <a:spLocks noGrp="1"/>
          </p:cNvSpPr>
          <p:nvPr>
            <p:ph idx="1"/>
          </p:nvPr>
        </p:nvSpPr>
        <p:spPr>
          <a:xfrm>
            <a:off x="323528" y="116632"/>
            <a:ext cx="8568951" cy="6624736"/>
          </a:xfrm>
          <a:solidFill>
            <a:schemeClr val="bg1">
              <a:lumMod val="95000"/>
            </a:schemeClr>
          </a:solidFill>
        </p:spPr>
        <p:txBody>
          <a:bodyPr/>
          <a:lstStyle/>
          <a:p>
            <a:pPr algn="just"/>
            <a:r>
              <a:rPr lang="en-US" b="1" i="0" dirty="0">
                <a:solidFill>
                  <a:schemeClr val="tx1"/>
                </a:solidFill>
                <a:effectLst/>
                <a:latin typeface="Roboto" panose="02000000000000000000" pitchFamily="2" charset="0"/>
              </a:rPr>
              <a:t>Platforms/Services provided by Google over Google Cloud Platform</a:t>
            </a:r>
            <a:endParaRPr lang="en-US" b="0" i="0" dirty="0">
              <a:solidFill>
                <a:schemeClr val="tx1"/>
              </a:solidFill>
              <a:effectLst/>
              <a:latin typeface="Roboto" panose="02000000000000000000" pitchFamily="2" charset="0"/>
            </a:endParaRPr>
          </a:p>
          <a:p>
            <a:pPr algn="just">
              <a:buFont typeface="Arial" panose="020B0604020202020204" pitchFamily="34" charset="0"/>
              <a:buChar char="•"/>
            </a:pPr>
            <a:r>
              <a:rPr lang="en-US" sz="2400" b="1" i="0" dirty="0">
                <a:solidFill>
                  <a:schemeClr val="tx1"/>
                </a:solidFill>
                <a:effectLst/>
                <a:latin typeface="Roboto" panose="02000000000000000000" pitchFamily="2" charset="0"/>
              </a:rPr>
              <a:t>Google Cloud Natural Language: </a:t>
            </a:r>
            <a:r>
              <a:rPr lang="en-US" sz="2400" b="0" i="0" dirty="0">
                <a:solidFill>
                  <a:schemeClr val="tx1"/>
                </a:solidFill>
                <a:effectLst/>
                <a:latin typeface="Roboto" panose="02000000000000000000" pitchFamily="2" charset="0"/>
              </a:rPr>
              <a:t>Perform syntax analysis,  entity analysis, custom entity extraction, sentiment analysis, content classification, and build machine learning models on cloud</a:t>
            </a:r>
          </a:p>
          <a:p>
            <a:pPr algn="just">
              <a:buFont typeface="Arial" panose="020B0604020202020204" pitchFamily="34" charset="0"/>
              <a:buChar char="•"/>
            </a:pPr>
            <a:r>
              <a:rPr lang="en-US" sz="2400" b="1" i="0" dirty="0">
                <a:solidFill>
                  <a:schemeClr val="tx1"/>
                </a:solidFill>
                <a:effectLst/>
                <a:latin typeface="Roboto" panose="02000000000000000000" pitchFamily="2" charset="0"/>
              </a:rPr>
              <a:t>Google Cloud Translation: </a:t>
            </a:r>
            <a:r>
              <a:rPr lang="en-US" sz="2400" b="0" i="0" dirty="0">
                <a:solidFill>
                  <a:schemeClr val="tx1"/>
                </a:solidFill>
                <a:effectLst/>
                <a:latin typeface="Roboto" panose="02000000000000000000" pitchFamily="2" charset="0"/>
              </a:rPr>
              <a:t>Dynamically translate between multiple languages.</a:t>
            </a:r>
          </a:p>
          <a:p>
            <a:pPr algn="just">
              <a:buFont typeface="Arial" panose="020B0604020202020204" pitchFamily="34" charset="0"/>
              <a:buChar char="•"/>
            </a:pPr>
            <a:r>
              <a:rPr lang="en-US" sz="2400" b="1" i="0" dirty="0">
                <a:solidFill>
                  <a:schemeClr val="tx1"/>
                </a:solidFill>
                <a:effectLst/>
                <a:latin typeface="Roboto" panose="02000000000000000000" pitchFamily="2" charset="0"/>
              </a:rPr>
              <a:t>Google Cloud Speech-to-Text API: </a:t>
            </a:r>
            <a:r>
              <a:rPr lang="en-US" sz="2400" b="0" i="0" dirty="0">
                <a:solidFill>
                  <a:schemeClr val="tx1"/>
                </a:solidFill>
                <a:effectLst/>
                <a:latin typeface="Roboto" panose="02000000000000000000" pitchFamily="2" charset="0"/>
              </a:rPr>
              <a:t>Performs speech recognition across 120 different languages</a:t>
            </a:r>
          </a:p>
          <a:p>
            <a:pPr algn="just">
              <a:buFont typeface="Arial" panose="020B0604020202020204" pitchFamily="34" charset="0"/>
              <a:buChar char="•"/>
            </a:pPr>
            <a:r>
              <a:rPr lang="en-US" sz="2400" b="1" i="0" dirty="0">
                <a:solidFill>
                  <a:schemeClr val="tx1"/>
                </a:solidFill>
                <a:effectLst/>
                <a:latin typeface="Roboto" panose="02000000000000000000" pitchFamily="2" charset="0"/>
              </a:rPr>
              <a:t>Google Cloud Text-to-Speech API: </a:t>
            </a:r>
            <a:r>
              <a:rPr lang="en-US" sz="2400" b="0" i="0" dirty="0">
                <a:solidFill>
                  <a:schemeClr val="tx1"/>
                </a:solidFill>
                <a:effectLst/>
                <a:latin typeface="Roboto" panose="02000000000000000000" pitchFamily="2" charset="0"/>
              </a:rPr>
              <a:t>Synthesize natural sounding speech in 32 different voices across multiple languages and variants</a:t>
            </a:r>
          </a:p>
          <a:p>
            <a:pPr algn="just">
              <a:buFont typeface="Arial" panose="020B0604020202020204" pitchFamily="34" charset="0"/>
              <a:buChar char="•"/>
            </a:pPr>
            <a:r>
              <a:rPr lang="en-US" sz="2400" b="1" i="0" dirty="0" err="1">
                <a:solidFill>
                  <a:schemeClr val="tx1"/>
                </a:solidFill>
                <a:effectLst/>
                <a:latin typeface="Roboto" panose="02000000000000000000" pitchFamily="2" charset="0"/>
              </a:rPr>
              <a:t>DialogFlow</a:t>
            </a:r>
            <a:r>
              <a:rPr lang="en-US" sz="2400" b="1" i="0" dirty="0">
                <a:solidFill>
                  <a:schemeClr val="tx1"/>
                </a:solidFill>
                <a:effectLst/>
                <a:latin typeface="Roboto" panose="02000000000000000000" pitchFamily="2" charset="0"/>
              </a:rPr>
              <a:t>: </a:t>
            </a:r>
            <a:r>
              <a:rPr lang="en-US" sz="2400" b="0" i="0" dirty="0">
                <a:solidFill>
                  <a:schemeClr val="tx1"/>
                </a:solidFill>
                <a:effectLst/>
                <a:latin typeface="Roboto" panose="02000000000000000000" pitchFamily="2" charset="0"/>
              </a:rPr>
              <a:t>Enables the end-to-end development of conversational interfaces (chatbots) across devices and platforms</a:t>
            </a:r>
            <a:r>
              <a:rPr lang="en-IN" sz="2400" b="0" i="0" dirty="0">
                <a:solidFill>
                  <a:schemeClr val="tx1"/>
                </a:solidFill>
                <a:effectLst/>
                <a:latin typeface="Roboto" panose="02000000000000000000" pitchFamily="2" charset="0"/>
              </a:rPr>
              <a:t>.</a:t>
            </a:r>
            <a:endParaRPr lang="en-US" sz="2400" b="0" i="0" dirty="0">
              <a:solidFill>
                <a:schemeClr val="tx1"/>
              </a:solidFill>
              <a:effectLst/>
              <a:latin typeface="Roboto" panose="02000000000000000000" pitchFamily="2" charset="0"/>
            </a:endParaRPr>
          </a:p>
        </p:txBody>
      </p:sp>
    </p:spTree>
    <p:extLst>
      <p:ext uri="{BB962C8B-B14F-4D97-AF65-F5344CB8AC3E}">
        <p14:creationId xmlns:p14="http://schemas.microsoft.com/office/powerpoint/2010/main" val="19252618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B355B8-60C6-49FB-F6FA-88275C4721DE}"/>
              </a:ext>
            </a:extLst>
          </p:cNvPr>
          <p:cNvSpPr>
            <a:spLocks noGrp="1"/>
          </p:cNvSpPr>
          <p:nvPr>
            <p:ph idx="1"/>
          </p:nvPr>
        </p:nvSpPr>
        <p:spPr>
          <a:xfrm>
            <a:off x="251520" y="115903"/>
            <a:ext cx="8712967" cy="6669360"/>
          </a:xfrm>
          <a:solidFill>
            <a:schemeClr val="bg1">
              <a:lumMod val="95000"/>
            </a:schemeClr>
          </a:solidFill>
        </p:spPr>
        <p:txBody>
          <a:bodyPr/>
          <a:lstStyle/>
          <a:p>
            <a:pPr algn="just"/>
            <a:r>
              <a:rPr lang="en-US" b="1" i="0" dirty="0">
                <a:solidFill>
                  <a:schemeClr val="tx1"/>
                </a:solidFill>
                <a:effectLst/>
                <a:latin typeface="Roboto" panose="02000000000000000000" pitchFamily="2" charset="0"/>
              </a:rPr>
              <a:t>Platforms/Services provided by Microsoft over Microsoft Azure</a:t>
            </a:r>
            <a:endParaRPr lang="en-US" b="0" i="0" dirty="0">
              <a:solidFill>
                <a:schemeClr val="tx1"/>
              </a:solidFill>
              <a:effectLst/>
              <a:latin typeface="Roboto" panose="02000000000000000000" pitchFamily="2" charset="0"/>
            </a:endParaRPr>
          </a:p>
          <a:p>
            <a:pPr algn="just">
              <a:buFont typeface="Arial" panose="020B0604020202020204" pitchFamily="34" charset="0"/>
              <a:buChar char="•"/>
            </a:pPr>
            <a:r>
              <a:rPr lang="en-US" sz="2200" b="1" i="0" dirty="0">
                <a:solidFill>
                  <a:schemeClr val="tx1"/>
                </a:solidFill>
                <a:effectLst/>
                <a:latin typeface="Roboto" panose="02000000000000000000" pitchFamily="2" charset="0"/>
              </a:rPr>
              <a:t>Microsoft Cognitive Services - Speech Services: </a:t>
            </a:r>
            <a:r>
              <a:rPr lang="en-US" sz="2200" b="0" i="0" dirty="0">
                <a:solidFill>
                  <a:schemeClr val="tx1"/>
                </a:solidFill>
                <a:effectLst/>
                <a:latin typeface="Roboto" panose="02000000000000000000" pitchFamily="2" charset="0"/>
              </a:rPr>
              <a:t>Automatic speech-to-text transcription, Natural text-to-speech, and real time speech translation</a:t>
            </a:r>
          </a:p>
          <a:p>
            <a:pPr algn="just">
              <a:buFont typeface="Arial" panose="020B0604020202020204" pitchFamily="34" charset="0"/>
              <a:buChar char="•"/>
            </a:pPr>
            <a:r>
              <a:rPr lang="en-US" sz="2200" b="1" i="0" dirty="0">
                <a:solidFill>
                  <a:schemeClr val="tx1"/>
                </a:solidFill>
                <a:effectLst/>
                <a:latin typeface="Roboto" panose="02000000000000000000" pitchFamily="2" charset="0"/>
              </a:rPr>
              <a:t>Microsoft Cognitive Services - Text Analytics: </a:t>
            </a:r>
            <a:r>
              <a:rPr lang="en-US" sz="2200" b="0" i="0" dirty="0">
                <a:solidFill>
                  <a:schemeClr val="tx1"/>
                </a:solidFill>
                <a:effectLst/>
                <a:latin typeface="Roboto" panose="02000000000000000000" pitchFamily="2" charset="0"/>
              </a:rPr>
              <a:t>Named </a:t>
            </a:r>
            <a:r>
              <a:rPr lang="en-US" sz="2200" b="0" i="0" dirty="0" err="1">
                <a:solidFill>
                  <a:schemeClr val="tx1"/>
                </a:solidFill>
                <a:effectLst/>
                <a:latin typeface="Roboto" panose="02000000000000000000" pitchFamily="2" charset="0"/>
              </a:rPr>
              <a:t>Entitry</a:t>
            </a:r>
            <a:r>
              <a:rPr lang="en-US" sz="2200" b="0" i="0" dirty="0">
                <a:solidFill>
                  <a:schemeClr val="tx1"/>
                </a:solidFill>
                <a:effectLst/>
                <a:latin typeface="Roboto" panose="02000000000000000000" pitchFamily="2" charset="0"/>
              </a:rPr>
              <a:t> Recognition (NER), Key Phrase Extraction, Sentiment Analysis</a:t>
            </a:r>
          </a:p>
          <a:p>
            <a:pPr algn="just">
              <a:buFont typeface="Arial" panose="020B0604020202020204" pitchFamily="34" charset="0"/>
              <a:buChar char="•"/>
            </a:pPr>
            <a:r>
              <a:rPr lang="en-US" sz="2200" b="1" i="0" dirty="0">
                <a:solidFill>
                  <a:schemeClr val="tx1"/>
                </a:solidFill>
                <a:effectLst/>
                <a:latin typeface="Roboto" panose="02000000000000000000" pitchFamily="2" charset="0"/>
              </a:rPr>
              <a:t>Microsoft Cognitive Services - Translator Text: </a:t>
            </a:r>
            <a:r>
              <a:rPr lang="en-US" sz="2200" b="0" i="0" dirty="0">
                <a:solidFill>
                  <a:schemeClr val="tx1"/>
                </a:solidFill>
                <a:effectLst/>
                <a:latin typeface="Roboto" panose="02000000000000000000" pitchFamily="2" charset="0"/>
              </a:rPr>
              <a:t>Automatic language detection and text translation</a:t>
            </a:r>
          </a:p>
          <a:p>
            <a:pPr algn="just">
              <a:buFont typeface="Arial" panose="020B0604020202020204" pitchFamily="34" charset="0"/>
              <a:buChar char="•"/>
            </a:pPr>
            <a:r>
              <a:rPr lang="en-US" sz="2200" b="1" i="0" dirty="0">
                <a:solidFill>
                  <a:schemeClr val="tx1"/>
                </a:solidFill>
                <a:effectLst/>
                <a:latin typeface="Roboto" panose="02000000000000000000" pitchFamily="2" charset="0"/>
              </a:rPr>
              <a:t>Microsoft Cognitive Services - </a:t>
            </a:r>
            <a:r>
              <a:rPr lang="en-US" sz="2200" b="1" i="0" dirty="0" err="1">
                <a:solidFill>
                  <a:schemeClr val="tx1"/>
                </a:solidFill>
                <a:effectLst/>
                <a:latin typeface="Roboto" panose="02000000000000000000" pitchFamily="2" charset="0"/>
              </a:rPr>
              <a:t>QnA</a:t>
            </a:r>
            <a:r>
              <a:rPr lang="en-US" sz="2200" b="1" i="0" dirty="0">
                <a:solidFill>
                  <a:schemeClr val="tx1"/>
                </a:solidFill>
                <a:effectLst/>
                <a:latin typeface="Roboto" panose="02000000000000000000" pitchFamily="2" charset="0"/>
              </a:rPr>
              <a:t> Maker: </a:t>
            </a:r>
            <a:r>
              <a:rPr lang="en-US" sz="2200" b="0" i="0" dirty="0" err="1">
                <a:solidFill>
                  <a:schemeClr val="tx1"/>
                </a:solidFill>
                <a:effectLst/>
                <a:latin typeface="Roboto" panose="02000000000000000000" pitchFamily="2" charset="0"/>
              </a:rPr>
              <a:t>QnA</a:t>
            </a:r>
            <a:r>
              <a:rPr lang="en-US" sz="2200" b="0" i="0" dirty="0">
                <a:solidFill>
                  <a:schemeClr val="tx1"/>
                </a:solidFill>
                <a:effectLst/>
                <a:latin typeface="Roboto" panose="02000000000000000000" pitchFamily="2" charset="0"/>
              </a:rPr>
              <a:t> extraction from text, Create knowledge base from set of </a:t>
            </a:r>
            <a:r>
              <a:rPr lang="en-US" sz="2200" b="0" i="0" dirty="0" err="1">
                <a:solidFill>
                  <a:schemeClr val="tx1"/>
                </a:solidFill>
                <a:effectLst/>
                <a:latin typeface="Roboto" panose="02000000000000000000" pitchFamily="2" charset="0"/>
              </a:rPr>
              <a:t>QnAs</a:t>
            </a:r>
            <a:r>
              <a:rPr lang="en-US" sz="2200" b="0" i="0" dirty="0">
                <a:solidFill>
                  <a:schemeClr val="tx1"/>
                </a:solidFill>
                <a:effectLst/>
                <a:latin typeface="Roboto" panose="02000000000000000000" pitchFamily="2" charset="0"/>
              </a:rPr>
              <a:t>, Semantic matching for knowledge bases</a:t>
            </a:r>
          </a:p>
          <a:p>
            <a:pPr algn="just">
              <a:buFont typeface="Arial" panose="020B0604020202020204" pitchFamily="34" charset="0"/>
              <a:buChar char="•"/>
            </a:pPr>
            <a:r>
              <a:rPr lang="en-US" sz="2200" b="1" i="0" dirty="0">
                <a:solidFill>
                  <a:schemeClr val="tx1"/>
                </a:solidFill>
                <a:effectLst/>
                <a:latin typeface="Roboto" panose="02000000000000000000" pitchFamily="2" charset="0"/>
              </a:rPr>
              <a:t>Microsoft Azure Bot Service: </a:t>
            </a:r>
            <a:r>
              <a:rPr lang="en-US" sz="2200" b="0" i="0" dirty="0">
                <a:solidFill>
                  <a:schemeClr val="tx1"/>
                </a:solidFill>
                <a:effectLst/>
                <a:latin typeface="Roboto" panose="02000000000000000000" pitchFamily="2" charset="0"/>
              </a:rPr>
              <a:t>End-to-end development of intelligent, enterprise-grade chatbots</a:t>
            </a:r>
          </a:p>
          <a:p>
            <a:pPr algn="just">
              <a:buFont typeface="Arial" panose="020B0604020202020204" pitchFamily="34" charset="0"/>
              <a:buChar char="•"/>
            </a:pPr>
            <a:r>
              <a:rPr lang="en-US" sz="2200" b="1" i="0" dirty="0">
                <a:solidFill>
                  <a:schemeClr val="tx1"/>
                </a:solidFill>
                <a:effectLst/>
                <a:latin typeface="Roboto" panose="02000000000000000000" pitchFamily="2" charset="0"/>
              </a:rPr>
              <a:t>Microsoft Cognitive Services - Language Understanding (LUIS): </a:t>
            </a:r>
            <a:r>
              <a:rPr lang="en-US" sz="2200" b="0" i="0" dirty="0">
                <a:solidFill>
                  <a:schemeClr val="tx1"/>
                </a:solidFill>
                <a:effectLst/>
                <a:latin typeface="Roboto" panose="02000000000000000000" pitchFamily="2" charset="0"/>
              </a:rPr>
              <a:t>Build natural language understanding into your apps, bots and IoT devices</a:t>
            </a:r>
          </a:p>
          <a:p>
            <a:endParaRPr lang="en-IN" dirty="0"/>
          </a:p>
        </p:txBody>
      </p:sp>
    </p:spTree>
    <p:extLst>
      <p:ext uri="{BB962C8B-B14F-4D97-AF65-F5344CB8AC3E}">
        <p14:creationId xmlns:p14="http://schemas.microsoft.com/office/powerpoint/2010/main" val="7420213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ctr">
              <a:buNone/>
            </a:pPr>
            <a:r>
              <a:rPr lang="en-US" dirty="0">
                <a:solidFill>
                  <a:srgbClr val="01497C"/>
                </a:solidFill>
              </a:rPr>
              <a:t>Thank you</a:t>
            </a:r>
          </a:p>
        </p:txBody>
      </p:sp>
      <p:pic>
        <p:nvPicPr>
          <p:cNvPr id="4" name="Picture 6" descr="C:\Users\nexstgo\Desktop\Dreams\2DC\tenor.gif"/>
          <p:cNvPicPr>
            <a:picLocks noChangeAspect="1" noChangeArrowheads="1" noCrop="1"/>
          </p:cNvPicPr>
          <p:nvPr/>
        </p:nvPicPr>
        <p:blipFill>
          <a:blip r:embed="rId2"/>
          <a:srcRect/>
          <a:stretch>
            <a:fillRect/>
          </a:stretch>
        </p:blipFill>
        <p:spPr bwMode="auto">
          <a:xfrm>
            <a:off x="357158" y="0"/>
            <a:ext cx="8286808" cy="6206785"/>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E9FA2B-C487-BEFE-3693-04EA80610B6A}"/>
              </a:ext>
            </a:extLst>
          </p:cNvPr>
          <p:cNvSpPr>
            <a:spLocks noGrp="1"/>
          </p:cNvSpPr>
          <p:nvPr>
            <p:ph idx="1"/>
          </p:nvPr>
        </p:nvSpPr>
        <p:spPr>
          <a:xfrm>
            <a:off x="468313" y="404664"/>
            <a:ext cx="8424167" cy="6192687"/>
          </a:xfrm>
          <a:solidFill>
            <a:schemeClr val="bg1">
              <a:lumMod val="95000"/>
            </a:schemeClr>
          </a:solidFill>
        </p:spPr>
        <p:txBody>
          <a:bodyPr/>
          <a:lstStyle/>
          <a:p>
            <a:pPr marL="342900" lvl="0" indent="-342900">
              <a:lnSpc>
                <a:spcPct val="115000"/>
              </a:lnSpc>
              <a:buFont typeface="+mj-lt"/>
              <a:buAutoNum type="arabicPeriod"/>
            </a:pPr>
            <a:r>
              <a:rPr lang="en-IN" sz="2000" b="1" dirty="0">
                <a:solidFill>
                  <a:schemeClr val="bg2"/>
                </a:solidFill>
                <a:effectLst/>
                <a:latin typeface="Calibri" panose="020F0502020204030204" pitchFamily="34" charset="0"/>
                <a:ea typeface="Calibri" panose="020F0502020204030204" pitchFamily="34" charset="0"/>
                <a:cs typeface="Calibri" panose="020F0502020204030204" pitchFamily="34" charset="0"/>
              </a:rPr>
              <a:t>AN INTRODUCTION TO NATURAL LANGUAGE PROCESSING</a:t>
            </a:r>
            <a:endParaRPr lang="en-IN" sz="16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buFont typeface="+mj-lt"/>
              <a:buAutoNum type="arabicPeriod"/>
            </a:pPr>
            <a:r>
              <a:rPr lang="en-IN" sz="1600" dirty="0">
                <a:solidFill>
                  <a:schemeClr val="bg2"/>
                </a:solidFill>
                <a:effectLst/>
                <a:latin typeface="Calibri" panose="020F0502020204030204" pitchFamily="34" charset="0"/>
                <a:ea typeface="Calibri" panose="020F0502020204030204" pitchFamily="34" charset="0"/>
                <a:cs typeface="Calibri" panose="020F0502020204030204" pitchFamily="34" charset="0"/>
              </a:rPr>
              <a:t>HISTORY OF NATURAL LANGUAGE PROCESSING</a:t>
            </a:r>
            <a:endParaRPr lang="en-IN" sz="12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buFont typeface="+mj-lt"/>
              <a:buAutoNum type="arabicPeriod"/>
            </a:pPr>
            <a:r>
              <a:rPr lang="en-IN" sz="1600" dirty="0">
                <a:solidFill>
                  <a:schemeClr val="bg2"/>
                </a:solidFill>
                <a:effectLst/>
                <a:latin typeface="Calibri" panose="020F0502020204030204" pitchFamily="34" charset="0"/>
                <a:ea typeface="Calibri" panose="020F0502020204030204" pitchFamily="34" charset="0"/>
                <a:cs typeface="Calibri" panose="020F0502020204030204" pitchFamily="34" charset="0"/>
              </a:rPr>
              <a:t>COMPONENTS OF NATURAL LANGUAGE PROCESSING</a:t>
            </a:r>
            <a:endParaRPr lang="en-IN" sz="12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buFont typeface="+mj-lt"/>
              <a:buAutoNum type="arabicPeriod"/>
            </a:pPr>
            <a:r>
              <a:rPr lang="en-IN" sz="1600" dirty="0">
                <a:solidFill>
                  <a:schemeClr val="bg2"/>
                </a:solidFill>
                <a:effectLst/>
                <a:latin typeface="Calibri" panose="020F0502020204030204" pitchFamily="34" charset="0"/>
                <a:ea typeface="Calibri" panose="020F0502020204030204" pitchFamily="34" charset="0"/>
                <a:cs typeface="Calibri" panose="020F0502020204030204" pitchFamily="34" charset="0"/>
              </a:rPr>
              <a:t>APPLICATIONS OF NATURAL LANGUAGE PROCESSING</a:t>
            </a:r>
            <a:endParaRPr lang="en-IN" sz="12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buFont typeface="+mj-lt"/>
              <a:buAutoNum type="arabicPeriod"/>
            </a:pPr>
            <a:r>
              <a:rPr lang="en-IN" sz="1600" spc="20" dirty="0">
                <a:solidFill>
                  <a:schemeClr val="bg2"/>
                </a:solidFill>
                <a:effectLst/>
                <a:latin typeface="Calibri" panose="020F0502020204030204" pitchFamily="34" charset="0"/>
                <a:ea typeface="Calibri" panose="020F0502020204030204" pitchFamily="34" charset="0"/>
                <a:cs typeface="Calibri" panose="020F0502020204030204" pitchFamily="34" charset="0"/>
              </a:rPr>
              <a:t>LEVELS OF NATURAL LANGUAGE PROCESSING</a:t>
            </a:r>
            <a:endParaRPr lang="en-IN" sz="12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15000"/>
              </a:lnSpc>
              <a:buFont typeface="+mj-lt"/>
              <a:buAutoNum type="arabicPeriod"/>
            </a:pPr>
            <a:r>
              <a:rPr lang="en-IN" sz="1600" spc="20" dirty="0">
                <a:solidFill>
                  <a:schemeClr val="bg2"/>
                </a:solidFill>
                <a:effectLst/>
                <a:latin typeface="Calibri" panose="020F0502020204030204" pitchFamily="34" charset="0"/>
                <a:ea typeface="Calibri" panose="020F0502020204030204" pitchFamily="34" charset="0"/>
                <a:cs typeface="Calibri" panose="020F0502020204030204" pitchFamily="34" charset="0"/>
              </a:rPr>
              <a:t>NATURAL LANGUAGE PROCESSING ROADMAP</a:t>
            </a:r>
            <a:endParaRPr lang="en-IN" sz="12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buFont typeface="+mj-lt"/>
              <a:buAutoNum type="arabicPeriod"/>
            </a:pPr>
            <a:r>
              <a:rPr lang="en-IN" sz="2000" b="1" dirty="0">
                <a:solidFill>
                  <a:schemeClr val="bg2"/>
                </a:solidFill>
                <a:latin typeface="Calibri" panose="020F0502020204030204" pitchFamily="34" charset="0"/>
                <a:ea typeface="Calibri" panose="020F0502020204030204" pitchFamily="34" charset="0"/>
                <a:cs typeface="Calibri" panose="020F0502020204030204" pitchFamily="34" charset="0"/>
              </a:rPr>
              <a:t>TEXT UNDERSTANDING AND NORMALIZATION </a:t>
            </a:r>
          </a:p>
          <a:p>
            <a:pPr marL="742950" marR="30480" lvl="1" indent="-285750" algn="just">
              <a:lnSpc>
                <a:spcPct val="115000"/>
              </a:lnSpc>
              <a:spcBef>
                <a:spcPts val="600"/>
              </a:spcBef>
              <a:spcAft>
                <a:spcPts val="720"/>
              </a:spcAft>
              <a:buFont typeface="+mj-lt"/>
              <a:buAutoNum type="arabicPeriod"/>
            </a:pPr>
            <a:r>
              <a:rPr lang="en-IN" sz="1600" spc="20" dirty="0">
                <a:solidFill>
                  <a:schemeClr val="bg2"/>
                </a:solidFill>
                <a:effectLst/>
                <a:latin typeface="Calibri" panose="020F0502020204030204" pitchFamily="34" charset="0"/>
                <a:ea typeface="Times New Roman" panose="02020603050405020304" pitchFamily="18" charset="0"/>
              </a:rPr>
              <a:t>NATURAL LANGUAGE PROCESSING LIBRARIES	</a:t>
            </a:r>
            <a:endParaRPr lang="en-IN" sz="1400" dirty="0">
              <a:solidFill>
                <a:schemeClr val="bg2"/>
              </a:solidFill>
              <a:effectLst/>
              <a:latin typeface="Times New Roman" panose="02020603050405020304" pitchFamily="18" charset="0"/>
              <a:ea typeface="Times New Roman" panose="02020603050405020304" pitchFamily="18" charset="0"/>
            </a:endParaRPr>
          </a:p>
          <a:p>
            <a:pPr marL="742950" marR="30480" lvl="1" indent="-285750" algn="just">
              <a:lnSpc>
                <a:spcPct val="115000"/>
              </a:lnSpc>
              <a:spcBef>
                <a:spcPts val="600"/>
              </a:spcBef>
              <a:spcAft>
                <a:spcPts val="720"/>
              </a:spcAft>
              <a:buFont typeface="+mj-lt"/>
              <a:buAutoNum type="arabicPeriod"/>
            </a:pPr>
            <a:r>
              <a:rPr lang="en-IN" sz="1600" spc="20" dirty="0">
                <a:solidFill>
                  <a:schemeClr val="bg2"/>
                </a:solidFill>
                <a:effectLst/>
                <a:latin typeface="Calibri" panose="020F0502020204030204" pitchFamily="34" charset="0"/>
                <a:ea typeface="Times New Roman" panose="02020603050405020304" pitchFamily="18" charset="0"/>
              </a:rPr>
              <a:t>TEXT UNDERSTANDING AND TEXT NORMALIZATION</a:t>
            </a:r>
            <a:endParaRPr lang="en-IN" sz="1400" dirty="0">
              <a:solidFill>
                <a:schemeClr val="bg2"/>
              </a:solidFill>
              <a:effectLst/>
              <a:latin typeface="Times New Roman" panose="02020603050405020304" pitchFamily="18" charset="0"/>
              <a:ea typeface="Times New Roman" panose="02020603050405020304" pitchFamily="18" charset="0"/>
            </a:endParaRPr>
          </a:p>
          <a:p>
            <a:pPr marL="742950" marR="30480" lvl="1" indent="-285750" algn="just">
              <a:lnSpc>
                <a:spcPct val="115000"/>
              </a:lnSpc>
              <a:spcBef>
                <a:spcPts val="600"/>
              </a:spcBef>
              <a:spcAft>
                <a:spcPts val="720"/>
              </a:spcAft>
              <a:buFont typeface="+mj-lt"/>
              <a:buAutoNum type="arabicPeriod"/>
            </a:pPr>
            <a:r>
              <a:rPr lang="en-IN" sz="1600" spc="20" dirty="0">
                <a:solidFill>
                  <a:schemeClr val="bg2"/>
                </a:solidFill>
                <a:effectLst/>
                <a:latin typeface="Calibri" panose="020F0502020204030204" pitchFamily="34" charset="0"/>
                <a:ea typeface="Times New Roman" panose="02020603050405020304" pitchFamily="18" charset="0"/>
              </a:rPr>
              <a:t>UNVEILING OF TEXT</a:t>
            </a:r>
            <a:endParaRPr lang="en-IN" sz="1400" dirty="0">
              <a:solidFill>
                <a:schemeClr val="bg2"/>
              </a:solidFill>
              <a:effectLst/>
              <a:latin typeface="Times New Roman" panose="02020603050405020304" pitchFamily="18" charset="0"/>
              <a:ea typeface="Times New Roman" panose="02020603050405020304" pitchFamily="18" charset="0"/>
            </a:endParaRPr>
          </a:p>
          <a:p>
            <a:pPr marL="742950" lvl="1" indent="-285750" algn="just">
              <a:lnSpc>
                <a:spcPct val="115000"/>
              </a:lnSpc>
              <a:buFont typeface="+mj-lt"/>
              <a:buAutoNum type="arabicPeriod"/>
            </a:pPr>
            <a:r>
              <a:rPr lang="en-IN" sz="1600" spc="2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WORD VECTOR REPRESENTATION</a:t>
            </a:r>
            <a:endParaRPr lang="en-IN" sz="12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gn="just">
              <a:lnSpc>
                <a:spcPct val="115000"/>
              </a:lnSpc>
              <a:buFont typeface="+mj-lt"/>
              <a:buAutoNum type="arabicPeriod"/>
            </a:pPr>
            <a:r>
              <a:rPr lang="en-IN" sz="1600" spc="2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Sparse Vector Representations</a:t>
            </a:r>
            <a:endParaRPr lang="en-IN" sz="12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gn="just">
              <a:lnSpc>
                <a:spcPct val="115000"/>
              </a:lnSpc>
              <a:buFont typeface="+mj-lt"/>
              <a:buAutoNum type="arabicPeriod"/>
            </a:pPr>
            <a:r>
              <a:rPr lang="en-IN" sz="1600" spc="2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Dense Vector Representations</a:t>
            </a:r>
            <a:endParaRPr lang="en-IN" sz="12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50000"/>
              </a:lnSpc>
              <a:spcBef>
                <a:spcPts val="1200"/>
              </a:spcBef>
              <a:spcAft>
                <a:spcPts val="1000"/>
              </a:spcAft>
              <a:buFont typeface="+mj-lt"/>
              <a:buAutoNum type="arabicPeriod"/>
            </a:pPr>
            <a:r>
              <a:rPr lang="en-IN" sz="1600" dirty="0">
                <a:solidFill>
                  <a:schemeClr val="bg2"/>
                </a:solidFill>
                <a:effectLst/>
                <a:latin typeface="Calibri" panose="020F0502020204030204" pitchFamily="34" charset="0"/>
                <a:ea typeface="Calibri" panose="020F0502020204030204" pitchFamily="34" charset="0"/>
                <a:cs typeface="Calibri" panose="020F0502020204030204" pitchFamily="34" charset="0"/>
              </a:rPr>
              <a:t>SENTENCE EMBEDDING</a:t>
            </a:r>
            <a:endParaRPr lang="en-IN" sz="12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buFont typeface="+mj-lt"/>
              <a:buAutoNum type="arabicPeriod"/>
            </a:pPr>
            <a:r>
              <a:rPr lang="en-IN" sz="2000" b="1" dirty="0">
                <a:solidFill>
                  <a:schemeClr val="bg2"/>
                </a:solidFill>
                <a:latin typeface="Calibri" panose="020F0502020204030204" pitchFamily="34" charset="0"/>
                <a:ea typeface="Calibri" panose="020F0502020204030204" pitchFamily="34" charset="0"/>
                <a:cs typeface="Calibri" panose="020F0502020204030204" pitchFamily="34" charset="0"/>
              </a:rPr>
              <a:t>TASKS OF NLP  </a:t>
            </a:r>
          </a:p>
          <a:p>
            <a:endParaRPr lang="en-IN" sz="3200" dirty="0">
              <a:solidFill>
                <a:schemeClr val="bg2"/>
              </a:solidFill>
            </a:endParaRPr>
          </a:p>
        </p:txBody>
      </p:sp>
    </p:spTree>
    <p:extLst>
      <p:ext uri="{BB962C8B-B14F-4D97-AF65-F5344CB8AC3E}">
        <p14:creationId xmlns:p14="http://schemas.microsoft.com/office/powerpoint/2010/main" val="1452698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14283" y="3429000"/>
            <a:ext cx="8461406" cy="2735263"/>
          </a:xfrm>
        </p:spPr>
        <p:txBody>
          <a:bodyPr/>
          <a:lstStyle/>
          <a:p>
            <a:pPr algn="just">
              <a:buBlip>
                <a:blip r:embed="rId3"/>
              </a:buBlip>
            </a:pPr>
            <a:r>
              <a:rPr lang="en-US" dirty="0">
                <a:solidFill>
                  <a:srgbClr val="01497C"/>
                </a:solidFill>
              </a:rPr>
              <a:t>Natural language processing (NLP) is the interdisciplinary field of computer science and linguistics.</a:t>
            </a:r>
          </a:p>
          <a:p>
            <a:pPr>
              <a:buBlip>
                <a:blip r:embed="rId3"/>
              </a:buBlip>
            </a:pPr>
            <a:r>
              <a:rPr lang="en-US" dirty="0">
                <a:solidFill>
                  <a:srgbClr val="01497C"/>
                </a:solidFill>
              </a:rPr>
              <a:t>NLP allows computers to understand human language — speech or text.</a:t>
            </a:r>
          </a:p>
          <a:p>
            <a:endParaRPr lang="en-US" dirty="0"/>
          </a:p>
        </p:txBody>
      </p:sp>
      <p:pic>
        <p:nvPicPr>
          <p:cNvPr id="7" name="Picture 2"/>
          <p:cNvPicPr>
            <a:picLocks noChangeAspect="1" noChangeArrowheads="1"/>
          </p:cNvPicPr>
          <p:nvPr/>
        </p:nvPicPr>
        <p:blipFill>
          <a:blip r:embed="rId4"/>
          <a:srcRect/>
          <a:stretch>
            <a:fillRect/>
          </a:stretch>
        </p:blipFill>
        <p:spPr bwMode="auto">
          <a:xfrm>
            <a:off x="0" y="0"/>
            <a:ext cx="4122378" cy="3286124"/>
          </a:xfrm>
          <a:prstGeom prst="rect">
            <a:avLst/>
          </a:prstGeom>
          <a:noFill/>
          <a:ln w="9525">
            <a:noFill/>
            <a:miter lim="800000"/>
            <a:headEnd/>
            <a:tailEnd/>
          </a:ln>
          <a:effectLst/>
        </p:spPr>
      </p:pic>
      <p:pic>
        <p:nvPicPr>
          <p:cNvPr id="8" name="Picture 7"/>
          <p:cNvPicPr>
            <a:picLocks noChangeAspect="1" noChangeArrowheads="1"/>
          </p:cNvPicPr>
          <p:nvPr/>
        </p:nvPicPr>
        <p:blipFill>
          <a:blip r:embed="rId5" cstate="print"/>
          <a:srcRect/>
          <a:stretch>
            <a:fillRect/>
          </a:stretch>
        </p:blipFill>
        <p:spPr bwMode="auto">
          <a:xfrm>
            <a:off x="4357686" y="-570"/>
            <a:ext cx="2558143" cy="335756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0" fill="hold"/>
                                        <p:tgtEl>
                                          <p:spTgt spid="8"/>
                                        </p:tgtEl>
                                        <p:attrNameLst>
                                          <p:attrName>ppt_x</p:attrName>
                                        </p:attrNameLst>
                                      </p:cBhvr>
                                      <p:tavLst>
                                        <p:tav tm="0">
                                          <p:val>
                                            <p:strVal val="1+#ppt_w/2"/>
                                          </p:val>
                                        </p:tav>
                                        <p:tav tm="100000">
                                          <p:val>
                                            <p:strVal val="#ppt_x"/>
                                          </p:val>
                                        </p:tav>
                                      </p:tavLst>
                                    </p:anim>
                                    <p:anim calcmode="lin" valueType="num">
                                      <p:cBhvr additive="base">
                                        <p:cTn id="8" dur="5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4348" y="785794"/>
            <a:ext cx="7850185" cy="4603753"/>
          </a:xfrm>
        </p:spPr>
        <p:txBody>
          <a:bodyPr/>
          <a:lstStyle/>
          <a:p>
            <a:pPr algn="just">
              <a:buNone/>
            </a:pPr>
            <a:r>
              <a:rPr lang="en-US" dirty="0">
                <a:solidFill>
                  <a:srgbClr val="002060"/>
                </a:solidFill>
              </a:rPr>
              <a:t>Machine Translation</a:t>
            </a:r>
          </a:p>
          <a:p>
            <a:pPr algn="just">
              <a:buNone/>
            </a:pPr>
            <a:r>
              <a:rPr lang="en-US" dirty="0">
                <a:solidFill>
                  <a:srgbClr val="002060"/>
                </a:solidFill>
              </a:rPr>
              <a:t>Speech Recognition</a:t>
            </a:r>
          </a:p>
          <a:p>
            <a:pPr algn="just">
              <a:buNone/>
            </a:pPr>
            <a:r>
              <a:rPr lang="en-US" dirty="0">
                <a:solidFill>
                  <a:srgbClr val="002060"/>
                </a:solidFill>
              </a:rPr>
              <a:t>Question Answering </a:t>
            </a:r>
          </a:p>
          <a:p>
            <a:pPr algn="just">
              <a:buNone/>
            </a:pPr>
            <a:r>
              <a:rPr lang="en-US" dirty="0">
                <a:solidFill>
                  <a:srgbClr val="002060"/>
                </a:solidFill>
              </a:rPr>
              <a:t>Text Summarization </a:t>
            </a:r>
          </a:p>
          <a:p>
            <a:pPr algn="just">
              <a:buNone/>
            </a:pPr>
            <a:r>
              <a:rPr lang="en-US" dirty="0">
                <a:solidFill>
                  <a:srgbClr val="002060"/>
                </a:solidFill>
              </a:rPr>
              <a:t>Information Extraction </a:t>
            </a:r>
          </a:p>
          <a:p>
            <a:pPr algn="just">
              <a:buNone/>
            </a:pPr>
            <a:r>
              <a:rPr lang="en-US" dirty="0">
                <a:solidFill>
                  <a:srgbClr val="002060"/>
                </a:solidFill>
              </a:rPr>
              <a:t>Sentiment Analysis</a:t>
            </a:r>
          </a:p>
          <a:p>
            <a:pPr algn="just">
              <a:buNone/>
            </a:pPr>
            <a:r>
              <a:rPr lang="en-US" dirty="0">
                <a:solidFill>
                  <a:srgbClr val="002060"/>
                </a:solidFill>
              </a:rPr>
              <a:t>Emotion Detection</a:t>
            </a:r>
          </a:p>
          <a:p>
            <a:pPr algn="just">
              <a:buNone/>
            </a:pPr>
            <a:r>
              <a:rPr lang="en-US" dirty="0">
                <a:solidFill>
                  <a:srgbClr val="002060"/>
                </a:solidFill>
              </a:rPr>
              <a:t>Spam Detection/Blocking</a:t>
            </a:r>
          </a:p>
          <a:p>
            <a:pPr algn="just">
              <a:buNone/>
            </a:pPr>
            <a:r>
              <a:rPr lang="en-US" dirty="0">
                <a:solidFill>
                  <a:srgbClr val="002060"/>
                </a:solidFill>
              </a:rPr>
              <a:t>Dialogue Systems/Chatbots…..</a:t>
            </a:r>
          </a:p>
          <a:p>
            <a:pPr algn="just">
              <a:buNone/>
            </a:pPr>
            <a:endParaRPr lang="en-US" dirty="0"/>
          </a:p>
        </p:txBody>
      </p:sp>
      <p:sp>
        <p:nvSpPr>
          <p:cNvPr id="4" name="Rectangle 2"/>
          <p:cNvSpPr>
            <a:spLocks noGrp="1" noChangeArrowheads="1"/>
          </p:cNvSpPr>
          <p:nvPr>
            <p:ph type="title"/>
          </p:nvPr>
        </p:nvSpPr>
        <p:spPr>
          <a:xfrm>
            <a:off x="395288" y="142852"/>
            <a:ext cx="6319852" cy="508000"/>
          </a:xfrm>
        </p:spPr>
        <p:txBody>
          <a:bodyPr/>
          <a:lstStyle/>
          <a:p>
            <a:r>
              <a:rPr lang="en-US" dirty="0">
                <a:solidFill>
                  <a:srgbClr val="01497C"/>
                </a:solidFill>
                <a:latin typeface="Algerian" pitchFamily="82" charset="0"/>
              </a:rPr>
              <a:t>Notable Applications of </a:t>
            </a:r>
            <a:r>
              <a:rPr lang="en-US" dirty="0" err="1">
                <a:solidFill>
                  <a:srgbClr val="01497C"/>
                </a:solidFill>
                <a:latin typeface="Algerian" pitchFamily="82" charset="0"/>
              </a:rPr>
              <a:t>nlp</a:t>
            </a:r>
            <a:endParaRPr lang="en-US" b="1" dirty="0">
              <a:solidFill>
                <a:srgbClr val="01497C"/>
              </a:solidFill>
            </a:endParaRPr>
          </a:p>
        </p:txBody>
      </p:sp>
      <p:pic>
        <p:nvPicPr>
          <p:cNvPr id="6" name="Picture 3"/>
          <p:cNvPicPr>
            <a:picLocks noChangeAspect="1" noChangeArrowheads="1"/>
          </p:cNvPicPr>
          <p:nvPr/>
        </p:nvPicPr>
        <p:blipFill>
          <a:blip r:embed="rId2" cstate="print"/>
          <a:srcRect/>
          <a:stretch>
            <a:fillRect/>
          </a:stretch>
        </p:blipFill>
        <p:spPr bwMode="auto">
          <a:xfrm>
            <a:off x="142844" y="4357694"/>
            <a:ext cx="516198" cy="500066"/>
          </a:xfrm>
          <a:prstGeom prst="rect">
            <a:avLst/>
          </a:prstGeom>
          <a:noFill/>
          <a:ln w="9525">
            <a:noFill/>
            <a:miter lim="800000"/>
            <a:headEnd/>
            <a:tailEnd/>
          </a:ln>
          <a:effectLst/>
        </p:spPr>
      </p:pic>
      <p:pic>
        <p:nvPicPr>
          <p:cNvPr id="7" name="Picture 4"/>
          <p:cNvPicPr>
            <a:picLocks noChangeAspect="1" noChangeArrowheads="1"/>
          </p:cNvPicPr>
          <p:nvPr/>
        </p:nvPicPr>
        <p:blipFill>
          <a:blip r:embed="rId3" cstate="print"/>
          <a:srcRect/>
          <a:stretch>
            <a:fillRect/>
          </a:stretch>
        </p:blipFill>
        <p:spPr bwMode="auto">
          <a:xfrm>
            <a:off x="142844" y="3857628"/>
            <a:ext cx="509744" cy="500066"/>
          </a:xfrm>
          <a:prstGeom prst="rect">
            <a:avLst/>
          </a:prstGeom>
          <a:noFill/>
          <a:ln w="9525">
            <a:noFill/>
            <a:miter lim="800000"/>
            <a:headEnd/>
            <a:tailEnd/>
          </a:ln>
          <a:effectLst/>
        </p:spPr>
      </p:pic>
      <p:pic>
        <p:nvPicPr>
          <p:cNvPr id="8" name="Picture 11"/>
          <p:cNvPicPr>
            <a:picLocks noChangeAspect="1" noChangeArrowheads="1"/>
          </p:cNvPicPr>
          <p:nvPr/>
        </p:nvPicPr>
        <p:blipFill>
          <a:blip r:embed="rId4" cstate="print"/>
          <a:srcRect/>
          <a:stretch>
            <a:fillRect/>
          </a:stretch>
        </p:blipFill>
        <p:spPr bwMode="auto">
          <a:xfrm>
            <a:off x="171419" y="3367087"/>
            <a:ext cx="491498" cy="461966"/>
          </a:xfrm>
          <a:prstGeom prst="rect">
            <a:avLst/>
          </a:prstGeom>
          <a:noFill/>
          <a:ln w="9525">
            <a:noFill/>
            <a:miter lim="800000"/>
            <a:headEnd/>
            <a:tailEnd/>
          </a:ln>
          <a:effectLst/>
        </p:spPr>
      </p:pic>
      <p:pic>
        <p:nvPicPr>
          <p:cNvPr id="9" name="Picture 9"/>
          <p:cNvPicPr>
            <a:picLocks noChangeAspect="1" noChangeArrowheads="1"/>
          </p:cNvPicPr>
          <p:nvPr/>
        </p:nvPicPr>
        <p:blipFill>
          <a:blip r:embed="rId5" cstate="print"/>
          <a:srcRect/>
          <a:stretch>
            <a:fillRect/>
          </a:stretch>
        </p:blipFill>
        <p:spPr bwMode="auto">
          <a:xfrm>
            <a:off x="142844" y="790567"/>
            <a:ext cx="558388" cy="495293"/>
          </a:xfrm>
          <a:prstGeom prst="rect">
            <a:avLst/>
          </a:prstGeom>
          <a:noFill/>
          <a:ln w="9525">
            <a:noFill/>
            <a:miter lim="800000"/>
            <a:headEnd/>
            <a:tailEnd/>
          </a:ln>
          <a:effectLst/>
        </p:spPr>
      </p:pic>
      <p:pic>
        <p:nvPicPr>
          <p:cNvPr id="10" name="Picture 10"/>
          <p:cNvPicPr>
            <a:picLocks noChangeAspect="1" noChangeArrowheads="1"/>
          </p:cNvPicPr>
          <p:nvPr/>
        </p:nvPicPr>
        <p:blipFill>
          <a:blip r:embed="rId6" cstate="print"/>
          <a:srcRect/>
          <a:stretch>
            <a:fillRect/>
          </a:stretch>
        </p:blipFill>
        <p:spPr bwMode="auto">
          <a:xfrm>
            <a:off x="214282" y="1285860"/>
            <a:ext cx="428628" cy="500066"/>
          </a:xfrm>
          <a:prstGeom prst="rect">
            <a:avLst/>
          </a:prstGeom>
          <a:noFill/>
          <a:ln w="9525">
            <a:noFill/>
            <a:miter lim="800000"/>
            <a:headEnd/>
            <a:tailEnd/>
          </a:ln>
          <a:effectLst/>
        </p:spPr>
      </p:pic>
      <p:pic>
        <p:nvPicPr>
          <p:cNvPr id="11" name="Picture 6"/>
          <p:cNvPicPr>
            <a:picLocks noChangeAspect="1" noChangeArrowheads="1"/>
          </p:cNvPicPr>
          <p:nvPr/>
        </p:nvPicPr>
        <p:blipFill>
          <a:blip r:embed="rId7" cstate="print"/>
          <a:srcRect/>
          <a:stretch>
            <a:fillRect/>
          </a:stretch>
        </p:blipFill>
        <p:spPr bwMode="auto">
          <a:xfrm>
            <a:off x="142844" y="1824026"/>
            <a:ext cx="549565" cy="556749"/>
          </a:xfrm>
          <a:prstGeom prst="rect">
            <a:avLst/>
          </a:prstGeom>
          <a:noFill/>
          <a:ln w="9525">
            <a:noFill/>
            <a:miter lim="800000"/>
            <a:headEnd/>
            <a:tailEnd/>
          </a:ln>
          <a:effectLst/>
        </p:spPr>
      </p:pic>
      <p:pic>
        <p:nvPicPr>
          <p:cNvPr id="12" name="Picture 7"/>
          <p:cNvPicPr>
            <a:picLocks noChangeAspect="1" noChangeArrowheads="1"/>
          </p:cNvPicPr>
          <p:nvPr/>
        </p:nvPicPr>
        <p:blipFill>
          <a:blip r:embed="rId8" cstate="print"/>
          <a:srcRect/>
          <a:stretch>
            <a:fillRect/>
          </a:stretch>
        </p:blipFill>
        <p:spPr bwMode="auto">
          <a:xfrm>
            <a:off x="142844" y="4857760"/>
            <a:ext cx="538533" cy="500066"/>
          </a:xfrm>
          <a:prstGeom prst="rect">
            <a:avLst/>
          </a:prstGeom>
          <a:noFill/>
          <a:ln w="9525">
            <a:noFill/>
            <a:miter lim="800000"/>
            <a:headEnd/>
            <a:tailEnd/>
          </a:ln>
          <a:effectLst/>
        </p:spPr>
      </p:pic>
      <p:pic>
        <p:nvPicPr>
          <p:cNvPr id="13" name="Picture 12"/>
          <p:cNvPicPr>
            <a:picLocks noChangeAspect="1" noChangeArrowheads="1"/>
          </p:cNvPicPr>
          <p:nvPr/>
        </p:nvPicPr>
        <p:blipFill>
          <a:blip r:embed="rId9" cstate="print"/>
          <a:srcRect/>
          <a:stretch>
            <a:fillRect/>
          </a:stretch>
        </p:blipFill>
        <p:spPr bwMode="auto">
          <a:xfrm>
            <a:off x="191527" y="2352668"/>
            <a:ext cx="451383" cy="481005"/>
          </a:xfrm>
          <a:prstGeom prst="rect">
            <a:avLst/>
          </a:prstGeom>
          <a:noFill/>
          <a:ln w="9525">
            <a:noFill/>
            <a:miter lim="800000"/>
            <a:headEnd/>
            <a:tailEnd/>
          </a:ln>
          <a:effectLst/>
        </p:spPr>
      </p:pic>
      <p:pic>
        <p:nvPicPr>
          <p:cNvPr id="14" name="Picture 5"/>
          <p:cNvPicPr>
            <a:picLocks noChangeAspect="1" noChangeArrowheads="1"/>
          </p:cNvPicPr>
          <p:nvPr/>
        </p:nvPicPr>
        <p:blipFill>
          <a:blip r:embed="rId10" cstate="print"/>
          <a:srcRect/>
          <a:stretch>
            <a:fillRect/>
          </a:stretch>
        </p:blipFill>
        <p:spPr bwMode="auto">
          <a:xfrm>
            <a:off x="150395" y="2834599"/>
            <a:ext cx="525853" cy="519111"/>
          </a:xfrm>
          <a:prstGeom prst="rect">
            <a:avLst/>
          </a:prstGeom>
          <a:noFill/>
          <a:ln w="9525">
            <a:noFill/>
            <a:miter lim="800000"/>
            <a:headEnd/>
            <a:tailEnd/>
          </a:ln>
          <a:effectLst/>
        </p:spPr>
      </p:pic>
      <p:pic>
        <p:nvPicPr>
          <p:cNvPr id="4098" name="Picture 2"/>
          <p:cNvPicPr>
            <a:picLocks noChangeAspect="1" noChangeArrowheads="1"/>
          </p:cNvPicPr>
          <p:nvPr/>
        </p:nvPicPr>
        <p:blipFill>
          <a:blip r:embed="rId11"/>
          <a:srcRect/>
          <a:stretch>
            <a:fillRect/>
          </a:stretch>
        </p:blipFill>
        <p:spPr bwMode="auto">
          <a:xfrm>
            <a:off x="4857752" y="714356"/>
            <a:ext cx="4286248" cy="4067327"/>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circle(in)">
                                      <p:cBhvr>
                                        <p:cTn id="7" dur="50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D5224-B98D-5B0A-91DD-8787B6571A1C}"/>
              </a:ext>
            </a:extLst>
          </p:cNvPr>
          <p:cNvSpPr>
            <a:spLocks noGrp="1"/>
          </p:cNvSpPr>
          <p:nvPr>
            <p:ph type="title"/>
          </p:nvPr>
        </p:nvSpPr>
        <p:spPr/>
        <p:txBody>
          <a:bodyPr/>
          <a:lstStyle/>
          <a:p>
            <a:r>
              <a:rPr lang="en-IN" dirty="0">
                <a:solidFill>
                  <a:schemeClr val="tx1"/>
                </a:solidFill>
              </a:rPr>
              <a:t>CHATBOTS</a:t>
            </a:r>
          </a:p>
        </p:txBody>
      </p:sp>
      <p:sp>
        <p:nvSpPr>
          <p:cNvPr id="3" name="Content Placeholder 2">
            <a:extLst>
              <a:ext uri="{FF2B5EF4-FFF2-40B4-BE49-F238E27FC236}">
                <a16:creationId xmlns:a16="http://schemas.microsoft.com/office/drawing/2014/main" id="{672B808C-3EC4-763D-EAB9-CA5A60FC70E5}"/>
              </a:ext>
            </a:extLst>
          </p:cNvPr>
          <p:cNvSpPr>
            <a:spLocks noGrp="1"/>
          </p:cNvSpPr>
          <p:nvPr>
            <p:ph idx="1"/>
          </p:nvPr>
        </p:nvSpPr>
        <p:spPr>
          <a:xfrm>
            <a:off x="468313" y="1628800"/>
            <a:ext cx="8568183" cy="4535463"/>
          </a:xfrm>
        </p:spPr>
        <p:txBody>
          <a:bodyPr/>
          <a:lstStyle/>
          <a:p>
            <a:pPr algn="l"/>
            <a:r>
              <a:rPr lang="en-US" sz="3200" b="1" i="0" dirty="0">
                <a:solidFill>
                  <a:schemeClr val="tx1"/>
                </a:solidFill>
                <a:effectLst/>
                <a:latin typeface="Roboto" panose="02000000000000000000" pitchFamily="2" charset="0"/>
              </a:rPr>
              <a:t>Chatbots in healthcare</a:t>
            </a:r>
          </a:p>
          <a:p>
            <a:pPr lvl="1" algn="just"/>
            <a:r>
              <a:rPr lang="en-US" sz="2800" b="1" i="0" dirty="0">
                <a:solidFill>
                  <a:schemeClr val="tx1"/>
                </a:solidFill>
                <a:effectLst/>
                <a:latin typeface="Roboto" panose="02000000000000000000" pitchFamily="2" charset="0"/>
              </a:rPr>
              <a:t>Molly, Eva, Ginger, </a:t>
            </a:r>
            <a:r>
              <a:rPr lang="en-US" sz="2800" b="1" i="0" dirty="0" err="1">
                <a:solidFill>
                  <a:schemeClr val="tx1"/>
                </a:solidFill>
                <a:effectLst/>
                <a:latin typeface="Roboto" panose="02000000000000000000" pitchFamily="2" charset="0"/>
              </a:rPr>
              <a:t>Replika</a:t>
            </a:r>
            <a:r>
              <a:rPr lang="en-US" sz="2800" b="1" i="0" dirty="0">
                <a:solidFill>
                  <a:schemeClr val="tx1"/>
                </a:solidFill>
                <a:effectLst/>
                <a:latin typeface="Roboto" panose="02000000000000000000" pitchFamily="2" charset="0"/>
              </a:rPr>
              <a:t>, Florence, and Izzy</a:t>
            </a:r>
            <a:r>
              <a:rPr lang="en-US" sz="2800" b="0" i="0" dirty="0">
                <a:solidFill>
                  <a:schemeClr val="tx1"/>
                </a:solidFill>
                <a:effectLst/>
                <a:latin typeface="Roboto" panose="02000000000000000000" pitchFamily="2" charset="0"/>
              </a:rPr>
              <a:t> </a:t>
            </a:r>
          </a:p>
          <a:p>
            <a:pPr algn="l"/>
            <a:r>
              <a:rPr lang="en-US" sz="3200" b="1" i="0" dirty="0">
                <a:solidFill>
                  <a:schemeClr val="tx1"/>
                </a:solidFill>
                <a:effectLst/>
                <a:latin typeface="Roboto" panose="02000000000000000000" pitchFamily="2" charset="0"/>
              </a:rPr>
              <a:t>Chatbots for mental health support</a:t>
            </a:r>
          </a:p>
          <a:p>
            <a:pPr lvl="1" algn="just"/>
            <a:r>
              <a:rPr lang="en-US" sz="2800" b="1" i="0" dirty="0" err="1">
                <a:solidFill>
                  <a:schemeClr val="tx1"/>
                </a:solidFill>
                <a:effectLst/>
                <a:latin typeface="Roboto" panose="02000000000000000000" pitchFamily="2" charset="0"/>
              </a:rPr>
              <a:t>Wysa</a:t>
            </a:r>
            <a:r>
              <a:rPr lang="en-US" sz="2800" b="1" i="0" dirty="0">
                <a:solidFill>
                  <a:schemeClr val="tx1"/>
                </a:solidFill>
                <a:effectLst/>
                <a:latin typeface="Roboto" panose="02000000000000000000" pitchFamily="2" charset="0"/>
              </a:rPr>
              <a:t> and </a:t>
            </a:r>
            <a:r>
              <a:rPr lang="en-US" sz="2800" b="1" i="0" dirty="0" err="1">
                <a:solidFill>
                  <a:schemeClr val="tx1"/>
                </a:solidFill>
                <a:effectLst/>
                <a:latin typeface="Roboto" panose="02000000000000000000" pitchFamily="2" charset="0"/>
              </a:rPr>
              <a:t>Woebot</a:t>
            </a:r>
            <a:endParaRPr lang="en-US" sz="2800" b="0" i="0" dirty="0">
              <a:solidFill>
                <a:schemeClr val="tx1"/>
              </a:solidFill>
              <a:effectLst/>
              <a:latin typeface="Roboto" panose="02000000000000000000" pitchFamily="2" charset="0"/>
            </a:endParaRPr>
          </a:p>
          <a:p>
            <a:pPr algn="l"/>
            <a:r>
              <a:rPr lang="en-US" sz="3200" b="1" i="0" dirty="0">
                <a:solidFill>
                  <a:schemeClr val="tx1"/>
                </a:solidFill>
                <a:effectLst/>
                <a:latin typeface="Roboto" panose="02000000000000000000" pitchFamily="2" charset="0"/>
              </a:rPr>
              <a:t>Chatbots for legal advice</a:t>
            </a:r>
          </a:p>
          <a:p>
            <a:pPr lvl="1" algn="just"/>
            <a:r>
              <a:rPr lang="en-US" sz="2800" b="1" i="0" dirty="0" err="1">
                <a:solidFill>
                  <a:schemeClr val="tx1"/>
                </a:solidFill>
                <a:effectLst/>
                <a:latin typeface="Roboto" panose="02000000000000000000" pitchFamily="2" charset="0"/>
              </a:rPr>
              <a:t>DonotPay</a:t>
            </a:r>
            <a:r>
              <a:rPr lang="en-US" sz="2800" b="1" i="0" dirty="0">
                <a:solidFill>
                  <a:schemeClr val="tx1"/>
                </a:solidFill>
                <a:effectLst/>
                <a:latin typeface="Roboto" panose="02000000000000000000" pitchFamily="2" charset="0"/>
              </a:rPr>
              <a:t>, LISA, Ross, and </a:t>
            </a:r>
            <a:r>
              <a:rPr lang="en-US" sz="2800" b="1" i="0" dirty="0" err="1">
                <a:solidFill>
                  <a:schemeClr val="tx1"/>
                </a:solidFill>
                <a:effectLst/>
                <a:latin typeface="Roboto" panose="02000000000000000000" pitchFamily="2" charset="0"/>
              </a:rPr>
              <a:t>BillyBot</a:t>
            </a:r>
            <a:endParaRPr lang="en-US" sz="2800" b="0" i="0" dirty="0">
              <a:solidFill>
                <a:schemeClr val="tx1"/>
              </a:solidFill>
              <a:effectLst/>
              <a:latin typeface="Roboto" panose="02000000000000000000" pitchFamily="2" charset="0"/>
            </a:endParaRPr>
          </a:p>
          <a:p>
            <a:pPr algn="just"/>
            <a:endParaRPr lang="en-IN" sz="3200" dirty="0">
              <a:solidFill>
                <a:schemeClr val="tx1"/>
              </a:solidFill>
            </a:endParaRPr>
          </a:p>
        </p:txBody>
      </p:sp>
    </p:spTree>
    <p:extLst>
      <p:ext uri="{BB962C8B-B14F-4D97-AF65-F5344CB8AC3E}">
        <p14:creationId xmlns:p14="http://schemas.microsoft.com/office/powerpoint/2010/main" val="474888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EC06A36-77C4-858E-C4B6-7EC9595CD103}"/>
              </a:ext>
            </a:extLst>
          </p:cNvPr>
          <p:cNvGraphicFramePr>
            <a:graphicFrameLocks noGrp="1"/>
          </p:cNvGraphicFramePr>
          <p:nvPr>
            <p:ph idx="1"/>
            <p:extLst>
              <p:ext uri="{D42A27DB-BD31-4B8C-83A1-F6EECF244321}">
                <p14:modId xmlns:p14="http://schemas.microsoft.com/office/powerpoint/2010/main" val="197914570"/>
              </p:ext>
            </p:extLst>
          </p:nvPr>
        </p:nvGraphicFramePr>
        <p:xfrm>
          <a:off x="323528" y="332656"/>
          <a:ext cx="8424936" cy="6120680"/>
        </p:xfrm>
        <a:graphic>
          <a:graphicData uri="http://schemas.openxmlformats.org/drawingml/2006/table">
            <a:tbl>
              <a:tblPr/>
              <a:tblGrid>
                <a:gridCol w="1946907">
                  <a:extLst>
                    <a:ext uri="{9D8B030D-6E8A-4147-A177-3AD203B41FA5}">
                      <a16:colId xmlns:a16="http://schemas.microsoft.com/office/drawing/2014/main" val="25032947"/>
                    </a:ext>
                  </a:extLst>
                </a:gridCol>
                <a:gridCol w="6478029">
                  <a:extLst>
                    <a:ext uri="{9D8B030D-6E8A-4147-A177-3AD203B41FA5}">
                      <a16:colId xmlns:a16="http://schemas.microsoft.com/office/drawing/2014/main" val="2902058714"/>
                    </a:ext>
                  </a:extLst>
                </a:gridCol>
              </a:tblGrid>
              <a:tr h="343686">
                <a:tc>
                  <a:txBody>
                    <a:bodyPr/>
                    <a:lstStyle/>
                    <a:p>
                      <a:pPr algn="ctr"/>
                      <a:r>
                        <a:rPr lang="en-IN" sz="1800"/>
                        <a:t>Library/Framework</a:t>
                      </a:r>
                    </a:p>
                  </a:txBody>
                  <a:tcPr marL="2046" marR="2046" marT="2046" marB="2046" anchor="ctr">
                    <a:lnL>
                      <a:noFill/>
                    </a:lnL>
                    <a:lnR>
                      <a:noFill/>
                    </a:lnR>
                    <a:lnT>
                      <a:noFill/>
                    </a:lnT>
                    <a:lnB>
                      <a:noFill/>
                    </a:lnB>
                    <a:solidFill>
                      <a:schemeClr val="tx1">
                        <a:lumMod val="20000"/>
                        <a:lumOff val="80000"/>
                      </a:schemeClr>
                    </a:solidFill>
                  </a:tcPr>
                </a:tc>
                <a:tc>
                  <a:txBody>
                    <a:bodyPr/>
                    <a:lstStyle/>
                    <a:p>
                      <a:pPr algn="ctr"/>
                      <a:r>
                        <a:rPr lang="en-IN" sz="1800"/>
                        <a:t>Capabilities</a:t>
                      </a:r>
                    </a:p>
                  </a:txBody>
                  <a:tcPr marL="2046" marR="2046" marT="2046" marB="2046" anchor="ctr">
                    <a:lnL>
                      <a:noFill/>
                    </a:lnL>
                    <a:lnR>
                      <a:noFill/>
                    </a:lnR>
                    <a:lnT>
                      <a:noFill/>
                    </a:lnT>
                    <a:lnB>
                      <a:noFill/>
                    </a:lnB>
                    <a:solidFill>
                      <a:schemeClr val="tx1">
                        <a:lumMod val="20000"/>
                        <a:lumOff val="80000"/>
                      </a:schemeClr>
                    </a:solidFill>
                  </a:tcPr>
                </a:tc>
                <a:extLst>
                  <a:ext uri="{0D108BD9-81ED-4DB2-BD59-A6C34878D82A}">
                    <a16:rowId xmlns:a16="http://schemas.microsoft.com/office/drawing/2014/main" val="1026331949"/>
                  </a:ext>
                </a:extLst>
              </a:tr>
              <a:tr h="1359590">
                <a:tc>
                  <a:txBody>
                    <a:bodyPr/>
                    <a:lstStyle/>
                    <a:p>
                      <a:pPr algn="ctr"/>
                      <a:r>
                        <a:rPr lang="en-IN" sz="1800"/>
                        <a:t>Natural Language Toolkit (Python)</a:t>
                      </a:r>
                    </a:p>
                  </a:txBody>
                  <a:tcPr marL="2046" marR="2046" marT="2046" marB="2046" anchor="ctr">
                    <a:lnL>
                      <a:noFill/>
                    </a:lnL>
                    <a:lnR>
                      <a:noFill/>
                    </a:lnR>
                    <a:lnT>
                      <a:noFill/>
                    </a:lnT>
                    <a:lnB>
                      <a:noFill/>
                    </a:lnB>
                    <a:solidFill>
                      <a:schemeClr val="tx1">
                        <a:lumMod val="20000"/>
                        <a:lumOff val="80000"/>
                      </a:schemeClr>
                    </a:solidFill>
                  </a:tcPr>
                </a:tc>
                <a:tc>
                  <a:txBody>
                    <a:bodyPr/>
                    <a:lstStyle/>
                    <a:p>
                      <a:pPr algn="just"/>
                      <a:r>
                        <a:rPr lang="en-US" sz="1800" dirty="0"/>
                        <a:t>Provides a suite of open source python modules, data sets, and tutorials. Some of the key features that NLTK provides out of the box include - tokenization, POS tagging, NER, sentiment analysis, corpora (data sets)</a:t>
                      </a:r>
                    </a:p>
                  </a:txBody>
                  <a:tcPr marL="2046" marR="2046" marT="2046" marB="2046" anchor="ctr">
                    <a:lnL>
                      <a:noFill/>
                    </a:lnL>
                    <a:lnR>
                      <a:noFill/>
                    </a:lnR>
                    <a:lnT>
                      <a:noFill/>
                    </a:lnT>
                    <a:lnB>
                      <a:noFill/>
                    </a:lnB>
                    <a:solidFill>
                      <a:schemeClr val="tx1">
                        <a:lumMod val="20000"/>
                        <a:lumOff val="80000"/>
                      </a:schemeClr>
                    </a:solidFill>
                  </a:tcPr>
                </a:tc>
                <a:extLst>
                  <a:ext uri="{0D108BD9-81ED-4DB2-BD59-A6C34878D82A}">
                    <a16:rowId xmlns:a16="http://schemas.microsoft.com/office/drawing/2014/main" val="2954652406"/>
                  </a:ext>
                </a:extLst>
              </a:tr>
              <a:tr h="1359590">
                <a:tc>
                  <a:txBody>
                    <a:bodyPr/>
                    <a:lstStyle/>
                    <a:p>
                      <a:pPr algn="ctr"/>
                      <a:r>
                        <a:rPr lang="en-IN" sz="1800"/>
                        <a:t>spaCy</a:t>
                      </a:r>
                    </a:p>
                  </a:txBody>
                  <a:tcPr marL="2046" marR="2046" marT="2046" marB="2046" anchor="ctr">
                    <a:lnL>
                      <a:noFill/>
                    </a:lnL>
                    <a:lnR>
                      <a:noFill/>
                    </a:lnR>
                    <a:lnT>
                      <a:noFill/>
                    </a:lnT>
                    <a:lnB>
                      <a:noFill/>
                    </a:lnB>
                    <a:solidFill>
                      <a:schemeClr val="tx1">
                        <a:lumMod val="20000"/>
                        <a:lumOff val="80000"/>
                      </a:schemeClr>
                    </a:solidFill>
                  </a:tcPr>
                </a:tc>
                <a:tc>
                  <a:txBody>
                    <a:bodyPr/>
                    <a:lstStyle/>
                    <a:p>
                      <a:pPr algn="just"/>
                      <a:r>
                        <a:rPr lang="en-US" sz="1800" dirty="0"/>
                        <a:t>Open source library for advanced NLP tasks written in Python and </a:t>
                      </a:r>
                      <a:r>
                        <a:rPr lang="en-US" sz="1800" dirty="0" err="1"/>
                        <a:t>Cython</a:t>
                      </a:r>
                      <a:r>
                        <a:rPr lang="en-US" sz="1800" dirty="0"/>
                        <a:t>. Some of the key features include - tokenization, NER, POS tagging, sentiment analysis, dependency parsing, word vectors for deep learning</a:t>
                      </a:r>
                    </a:p>
                  </a:txBody>
                  <a:tcPr marL="2046" marR="2046" marT="2046" marB="2046" anchor="ctr">
                    <a:lnL>
                      <a:noFill/>
                    </a:lnL>
                    <a:lnR>
                      <a:noFill/>
                    </a:lnR>
                    <a:lnT>
                      <a:noFill/>
                    </a:lnT>
                    <a:lnB>
                      <a:noFill/>
                    </a:lnB>
                    <a:solidFill>
                      <a:schemeClr val="tx1">
                        <a:lumMod val="20000"/>
                        <a:lumOff val="80000"/>
                      </a:schemeClr>
                    </a:solidFill>
                  </a:tcPr>
                </a:tc>
                <a:extLst>
                  <a:ext uri="{0D108BD9-81ED-4DB2-BD59-A6C34878D82A}">
                    <a16:rowId xmlns:a16="http://schemas.microsoft.com/office/drawing/2014/main" val="2236809759"/>
                  </a:ext>
                </a:extLst>
              </a:tr>
              <a:tr h="1020955">
                <a:tc>
                  <a:txBody>
                    <a:bodyPr/>
                    <a:lstStyle/>
                    <a:p>
                      <a:pPr algn="ctr"/>
                      <a:r>
                        <a:rPr lang="en-IN" sz="1800"/>
                        <a:t>Gensim</a:t>
                      </a:r>
                    </a:p>
                  </a:txBody>
                  <a:tcPr marL="2046" marR="2046" marT="2046" marB="2046" anchor="ctr">
                    <a:lnL>
                      <a:noFill/>
                    </a:lnL>
                    <a:lnR>
                      <a:noFill/>
                    </a:lnR>
                    <a:lnT>
                      <a:noFill/>
                    </a:lnT>
                    <a:lnB>
                      <a:noFill/>
                    </a:lnB>
                    <a:solidFill>
                      <a:schemeClr val="tx1">
                        <a:lumMod val="20000"/>
                        <a:lumOff val="80000"/>
                      </a:schemeClr>
                    </a:solidFill>
                  </a:tcPr>
                </a:tc>
                <a:tc>
                  <a:txBody>
                    <a:bodyPr/>
                    <a:lstStyle/>
                    <a:p>
                      <a:pPr algn="just"/>
                      <a:r>
                        <a:rPr lang="en-US" sz="1800" dirty="0"/>
                        <a:t>Open source vector space and topic modelling toolkit implemented in Python. </a:t>
                      </a:r>
                      <a:r>
                        <a:rPr lang="en-US" sz="1800" dirty="0" err="1"/>
                        <a:t>Gensim</a:t>
                      </a:r>
                      <a:r>
                        <a:rPr lang="en-US" sz="1800" dirty="0"/>
                        <a:t> is popular for its topic modelling, word vectors and corpora</a:t>
                      </a:r>
                    </a:p>
                  </a:txBody>
                  <a:tcPr marL="2046" marR="2046" marT="2046" marB="2046" anchor="ctr">
                    <a:lnL>
                      <a:noFill/>
                    </a:lnL>
                    <a:lnR>
                      <a:noFill/>
                    </a:lnR>
                    <a:lnT>
                      <a:noFill/>
                    </a:lnT>
                    <a:lnB>
                      <a:noFill/>
                    </a:lnB>
                    <a:solidFill>
                      <a:schemeClr val="tx1">
                        <a:lumMod val="20000"/>
                        <a:lumOff val="80000"/>
                      </a:schemeClr>
                    </a:solidFill>
                  </a:tcPr>
                </a:tc>
                <a:extLst>
                  <a:ext uri="{0D108BD9-81ED-4DB2-BD59-A6C34878D82A}">
                    <a16:rowId xmlns:a16="http://schemas.microsoft.com/office/drawing/2014/main" val="4162384273"/>
                  </a:ext>
                </a:extLst>
              </a:tr>
              <a:tr h="2036859">
                <a:tc>
                  <a:txBody>
                    <a:bodyPr/>
                    <a:lstStyle/>
                    <a:p>
                      <a:pPr algn="ctr"/>
                      <a:r>
                        <a:rPr lang="en-IN" sz="1800"/>
                        <a:t>Stanford NLP</a:t>
                      </a:r>
                    </a:p>
                  </a:txBody>
                  <a:tcPr marL="2046" marR="2046" marT="2046" marB="2046" anchor="ctr">
                    <a:lnL>
                      <a:noFill/>
                    </a:lnL>
                    <a:lnR>
                      <a:noFill/>
                    </a:lnR>
                    <a:lnT>
                      <a:noFill/>
                    </a:lnT>
                    <a:lnB>
                      <a:noFill/>
                    </a:lnB>
                    <a:solidFill>
                      <a:schemeClr val="tx1">
                        <a:lumMod val="20000"/>
                        <a:lumOff val="80000"/>
                      </a:schemeClr>
                    </a:solidFill>
                  </a:tcPr>
                </a:tc>
                <a:tc>
                  <a:txBody>
                    <a:bodyPr/>
                    <a:lstStyle/>
                    <a:p>
                      <a:pPr algn="just"/>
                      <a:r>
                        <a:rPr lang="en-US" sz="1800" dirty="0"/>
                        <a:t>Open source NLP package built by the Stanford </a:t>
                      </a:r>
                      <a:r>
                        <a:rPr lang="en-US" sz="1800" dirty="0" err="1"/>
                        <a:t>NLp</a:t>
                      </a:r>
                      <a:r>
                        <a:rPr lang="en-US" sz="1800" dirty="0"/>
                        <a:t> group. Originally built in Java and now also exposes a Python package. Stanford NLP is typically used to build an NLP pipeline comprising tasks such as tokenization, POS tagging, NER, word vectors for deep learning, and pre trained models for more than 50 languages.</a:t>
                      </a:r>
                    </a:p>
                  </a:txBody>
                  <a:tcPr marL="2046" marR="2046" marT="2046" marB="2046" anchor="ctr">
                    <a:lnL>
                      <a:noFill/>
                    </a:lnL>
                    <a:lnR>
                      <a:noFill/>
                    </a:lnR>
                    <a:lnT>
                      <a:noFill/>
                    </a:lnT>
                    <a:lnB>
                      <a:noFill/>
                    </a:lnB>
                    <a:solidFill>
                      <a:schemeClr val="tx1">
                        <a:lumMod val="20000"/>
                        <a:lumOff val="80000"/>
                      </a:schemeClr>
                    </a:solidFill>
                  </a:tcPr>
                </a:tc>
                <a:extLst>
                  <a:ext uri="{0D108BD9-81ED-4DB2-BD59-A6C34878D82A}">
                    <a16:rowId xmlns:a16="http://schemas.microsoft.com/office/drawing/2014/main" val="1525292784"/>
                  </a:ext>
                </a:extLst>
              </a:tr>
            </a:tbl>
          </a:graphicData>
        </a:graphic>
      </p:graphicFrame>
    </p:spTree>
    <p:extLst>
      <p:ext uri="{BB962C8B-B14F-4D97-AF65-F5344CB8AC3E}">
        <p14:creationId xmlns:p14="http://schemas.microsoft.com/office/powerpoint/2010/main" val="1330683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E5006-E3E0-6A6F-28EB-25DF05856A58}"/>
              </a:ext>
            </a:extLst>
          </p:cNvPr>
          <p:cNvSpPr>
            <a:spLocks noGrp="1"/>
          </p:cNvSpPr>
          <p:nvPr>
            <p:ph type="title"/>
          </p:nvPr>
        </p:nvSpPr>
        <p:spPr/>
        <p:txBody>
          <a:bodyPr/>
          <a:lstStyle/>
          <a:p>
            <a:endParaRPr lang="en-IN"/>
          </a:p>
        </p:txBody>
      </p:sp>
      <p:graphicFrame>
        <p:nvGraphicFramePr>
          <p:cNvPr id="4" name="Table 3">
            <a:extLst>
              <a:ext uri="{FF2B5EF4-FFF2-40B4-BE49-F238E27FC236}">
                <a16:creationId xmlns:a16="http://schemas.microsoft.com/office/drawing/2014/main" id="{3A24FBD3-88CB-01A1-2F08-1673FA87C151}"/>
              </a:ext>
            </a:extLst>
          </p:cNvPr>
          <p:cNvGraphicFramePr>
            <a:graphicFrameLocks noGrp="1"/>
          </p:cNvGraphicFramePr>
          <p:nvPr>
            <p:extLst>
              <p:ext uri="{D42A27DB-BD31-4B8C-83A1-F6EECF244321}">
                <p14:modId xmlns:p14="http://schemas.microsoft.com/office/powerpoint/2010/main" val="2863628025"/>
              </p:ext>
            </p:extLst>
          </p:nvPr>
        </p:nvGraphicFramePr>
        <p:xfrm>
          <a:off x="251520" y="188640"/>
          <a:ext cx="8784976" cy="6408712"/>
        </p:xfrm>
        <a:graphic>
          <a:graphicData uri="http://schemas.openxmlformats.org/drawingml/2006/table">
            <a:tbl>
              <a:tblPr firstRow="1" bandRow="1">
                <a:tableStyleId>{7DF18680-E054-41AD-8BC1-D1AEF772440D}</a:tableStyleId>
              </a:tblPr>
              <a:tblGrid>
                <a:gridCol w="1573524">
                  <a:extLst>
                    <a:ext uri="{9D8B030D-6E8A-4147-A177-3AD203B41FA5}">
                      <a16:colId xmlns:a16="http://schemas.microsoft.com/office/drawing/2014/main" val="1312393187"/>
                    </a:ext>
                  </a:extLst>
                </a:gridCol>
                <a:gridCol w="7211452">
                  <a:extLst>
                    <a:ext uri="{9D8B030D-6E8A-4147-A177-3AD203B41FA5}">
                      <a16:colId xmlns:a16="http://schemas.microsoft.com/office/drawing/2014/main" val="1579114215"/>
                    </a:ext>
                  </a:extLst>
                </a:gridCol>
              </a:tblGrid>
              <a:tr h="3354963">
                <a:tc>
                  <a:txBody>
                    <a:bodyPr/>
                    <a:lstStyle/>
                    <a:p>
                      <a:pPr algn="ctr"/>
                      <a:r>
                        <a:rPr lang="en-IN" sz="1800" dirty="0">
                          <a:solidFill>
                            <a:schemeClr val="tx1"/>
                          </a:solidFill>
                        </a:rPr>
                        <a:t>Polyglot</a:t>
                      </a:r>
                    </a:p>
                  </a:txBody>
                  <a:tcPr marL="2046" marR="2046" marT="2046" marB="2046" anchor="ctr">
                    <a:solidFill>
                      <a:schemeClr val="tx1">
                        <a:lumMod val="20000"/>
                        <a:lumOff val="80000"/>
                      </a:schemeClr>
                    </a:solidFill>
                  </a:tcPr>
                </a:tc>
                <a:tc>
                  <a:txBody>
                    <a:bodyPr/>
                    <a:lstStyle/>
                    <a:p>
                      <a:pPr algn="just"/>
                      <a:r>
                        <a:rPr lang="en-US" sz="1800" b="0" dirty="0">
                          <a:solidFill>
                            <a:schemeClr val="tx1"/>
                          </a:solidFill>
                        </a:rPr>
                        <a:t> A natural language pipeline that supports massive multilingual applications. Offers the following features in multiple languages:</a:t>
                      </a:r>
                    </a:p>
                    <a:p>
                      <a:pPr marL="285750" indent="-285750" algn="just">
                        <a:buFont typeface="Arial" panose="020B0604020202020204" pitchFamily="34" charset="0"/>
                        <a:buChar char="•"/>
                      </a:pPr>
                      <a:r>
                        <a:rPr lang="en-US" sz="1800" b="0" dirty="0">
                          <a:solidFill>
                            <a:schemeClr val="tx1"/>
                          </a:solidFill>
                        </a:rPr>
                        <a:t>Language detection (196 Languages)</a:t>
                      </a:r>
                    </a:p>
                    <a:p>
                      <a:pPr marL="285750" indent="-285750" algn="just">
                        <a:buFont typeface="Arial" panose="020B0604020202020204" pitchFamily="34" charset="0"/>
                        <a:buChar char="•"/>
                      </a:pPr>
                      <a:r>
                        <a:rPr lang="en-US" sz="1800" b="0" dirty="0">
                          <a:solidFill>
                            <a:schemeClr val="tx1"/>
                          </a:solidFill>
                        </a:rPr>
                        <a:t>Tokenization (165 Languages)</a:t>
                      </a:r>
                    </a:p>
                    <a:p>
                      <a:pPr marL="285750" indent="-285750" algn="just">
                        <a:buFont typeface="Arial" panose="020B0604020202020204" pitchFamily="34" charset="0"/>
                        <a:buChar char="•"/>
                      </a:pPr>
                      <a:r>
                        <a:rPr lang="en-US" sz="1800" b="0" dirty="0">
                          <a:solidFill>
                            <a:schemeClr val="tx1"/>
                          </a:solidFill>
                        </a:rPr>
                        <a:t>Word Embeddings (137 Languages)</a:t>
                      </a:r>
                    </a:p>
                    <a:p>
                      <a:pPr marL="285750" indent="-285750" algn="just">
                        <a:buFont typeface="Arial" panose="020B0604020202020204" pitchFamily="34" charset="0"/>
                        <a:buChar char="•"/>
                      </a:pPr>
                      <a:r>
                        <a:rPr lang="en-US" sz="1800" b="0" dirty="0">
                          <a:solidFill>
                            <a:schemeClr val="tx1"/>
                          </a:solidFill>
                        </a:rPr>
                        <a:t>Sentiment Analysis (136 Languages)</a:t>
                      </a:r>
                    </a:p>
                    <a:p>
                      <a:pPr marL="285750" indent="-285750" algn="just">
                        <a:buFont typeface="Arial" panose="020B0604020202020204" pitchFamily="34" charset="0"/>
                        <a:buChar char="•"/>
                      </a:pPr>
                      <a:r>
                        <a:rPr lang="en-US" sz="1800" b="0" dirty="0">
                          <a:solidFill>
                            <a:schemeClr val="tx1"/>
                          </a:solidFill>
                        </a:rPr>
                        <a:t>Morphological analysis (135 Languages)</a:t>
                      </a:r>
                    </a:p>
                    <a:p>
                      <a:pPr marL="285750" indent="-285750" algn="just">
                        <a:buFont typeface="Arial" panose="020B0604020202020204" pitchFamily="34" charset="0"/>
                        <a:buChar char="•"/>
                      </a:pPr>
                      <a:r>
                        <a:rPr lang="en-US" sz="1800" b="0" dirty="0">
                          <a:solidFill>
                            <a:schemeClr val="tx1"/>
                          </a:solidFill>
                        </a:rPr>
                        <a:t>Transliteration (69 Languages)</a:t>
                      </a:r>
                    </a:p>
                    <a:p>
                      <a:pPr marL="285750" indent="-285750" algn="just">
                        <a:buFont typeface="Arial" panose="020B0604020202020204" pitchFamily="34" charset="0"/>
                        <a:buChar char="•"/>
                      </a:pPr>
                      <a:r>
                        <a:rPr lang="en-US" sz="1800" b="0" dirty="0">
                          <a:solidFill>
                            <a:schemeClr val="tx1"/>
                          </a:solidFill>
                        </a:rPr>
                        <a:t>Named Entity Recognition (40 Languages)</a:t>
                      </a:r>
                    </a:p>
                    <a:p>
                      <a:pPr marL="285750" indent="-285750" algn="just">
                        <a:buFont typeface="Arial" panose="020B0604020202020204" pitchFamily="34" charset="0"/>
                        <a:buChar char="•"/>
                      </a:pPr>
                      <a:r>
                        <a:rPr lang="en-US" sz="1800" b="0" dirty="0">
                          <a:solidFill>
                            <a:schemeClr val="tx1"/>
                          </a:solidFill>
                        </a:rPr>
                        <a:t>Part of Speech Tagging (16 Languages)</a:t>
                      </a:r>
                    </a:p>
                  </a:txBody>
                  <a:tcPr marL="2046" marR="2046" marT="2046" marB="2046" anchor="ctr">
                    <a:solidFill>
                      <a:schemeClr val="tx1">
                        <a:lumMod val="20000"/>
                        <a:lumOff val="80000"/>
                      </a:schemeClr>
                    </a:solidFill>
                  </a:tcPr>
                </a:tc>
                <a:extLst>
                  <a:ext uri="{0D108BD9-81ED-4DB2-BD59-A6C34878D82A}">
                    <a16:rowId xmlns:a16="http://schemas.microsoft.com/office/drawing/2014/main" val="3675088700"/>
                  </a:ext>
                </a:extLst>
              </a:tr>
              <a:tr h="1146574">
                <a:tc>
                  <a:txBody>
                    <a:bodyPr/>
                    <a:lstStyle/>
                    <a:p>
                      <a:pPr algn="ctr"/>
                      <a:r>
                        <a:rPr lang="en-IN" sz="1800" b="1" dirty="0"/>
                        <a:t>scikit-learn</a:t>
                      </a:r>
                    </a:p>
                  </a:txBody>
                  <a:tcPr marL="2046" marR="2046" marT="2046" marB="2046" anchor="ctr">
                    <a:solidFill>
                      <a:schemeClr val="tx1">
                        <a:lumMod val="20000"/>
                        <a:lumOff val="80000"/>
                      </a:schemeClr>
                    </a:solidFill>
                  </a:tcPr>
                </a:tc>
                <a:tc>
                  <a:txBody>
                    <a:bodyPr/>
                    <a:lstStyle/>
                    <a:p>
                      <a:pPr algn="just"/>
                      <a:r>
                        <a:rPr lang="en-US" sz="1800" b="0" dirty="0">
                          <a:solidFill>
                            <a:schemeClr val="tx1"/>
                          </a:solidFill>
                        </a:rPr>
                        <a:t>One of the most popular open source machine learning library in Python. Offers a simple to use API to build and test supervised and unsupervised machine learning models</a:t>
                      </a:r>
                    </a:p>
                  </a:txBody>
                  <a:tcPr marL="2046" marR="2046" marT="2046" marB="2046" anchor="ctr">
                    <a:solidFill>
                      <a:schemeClr val="tx1">
                        <a:lumMod val="20000"/>
                        <a:lumOff val="80000"/>
                      </a:schemeClr>
                    </a:solidFill>
                  </a:tcPr>
                </a:tc>
                <a:extLst>
                  <a:ext uri="{0D108BD9-81ED-4DB2-BD59-A6C34878D82A}">
                    <a16:rowId xmlns:a16="http://schemas.microsoft.com/office/drawing/2014/main" val="452976571"/>
                  </a:ext>
                </a:extLst>
              </a:tr>
              <a:tr h="1907175">
                <a:tc>
                  <a:txBody>
                    <a:bodyPr/>
                    <a:lstStyle/>
                    <a:p>
                      <a:pPr algn="ctr"/>
                      <a:r>
                        <a:rPr lang="en-IN" sz="1800" b="1" dirty="0"/>
                        <a:t>TensorFlow, </a:t>
                      </a:r>
                      <a:r>
                        <a:rPr lang="en-IN" sz="1800" b="1" dirty="0" err="1"/>
                        <a:t>Keras</a:t>
                      </a:r>
                      <a:r>
                        <a:rPr lang="en-IN" sz="1800" b="1" dirty="0"/>
                        <a:t>, </a:t>
                      </a:r>
                      <a:r>
                        <a:rPr lang="en-IN" sz="1800" b="1" dirty="0" err="1"/>
                        <a:t>PyTorch</a:t>
                      </a:r>
                      <a:endParaRPr lang="en-IN" sz="1800" b="1" dirty="0"/>
                    </a:p>
                  </a:txBody>
                  <a:tcPr marL="2046" marR="2046" marT="2046" marB="2046" anchor="ctr">
                    <a:solidFill>
                      <a:schemeClr val="tx1">
                        <a:lumMod val="20000"/>
                        <a:lumOff val="80000"/>
                      </a:schemeClr>
                    </a:solidFill>
                  </a:tcPr>
                </a:tc>
                <a:tc>
                  <a:txBody>
                    <a:bodyPr/>
                    <a:lstStyle/>
                    <a:p>
                      <a:pPr algn="just"/>
                      <a:r>
                        <a:rPr lang="en-US" sz="1800" b="0" dirty="0">
                          <a:solidFill>
                            <a:schemeClr val="tx1"/>
                          </a:solidFill>
                        </a:rPr>
                        <a:t>Popular deep learning libraries that can be used to train deep neural networks for NLP tasks. Several open source code repositories for common NLP tasks such as sentiment analysis, machine translation, named entity recognition, word vectors etc. have been built using these libraries</a:t>
                      </a:r>
                    </a:p>
                  </a:txBody>
                  <a:tcPr marL="2046" marR="2046" marT="2046" marB="2046" anchor="ctr">
                    <a:solidFill>
                      <a:schemeClr val="tx1">
                        <a:lumMod val="20000"/>
                        <a:lumOff val="80000"/>
                      </a:schemeClr>
                    </a:solidFill>
                  </a:tcPr>
                </a:tc>
                <a:extLst>
                  <a:ext uri="{0D108BD9-81ED-4DB2-BD59-A6C34878D82A}">
                    <a16:rowId xmlns:a16="http://schemas.microsoft.com/office/drawing/2014/main" val="3400508702"/>
                  </a:ext>
                </a:extLst>
              </a:tr>
            </a:tbl>
          </a:graphicData>
        </a:graphic>
      </p:graphicFrame>
    </p:spTree>
    <p:extLst>
      <p:ext uri="{BB962C8B-B14F-4D97-AF65-F5344CB8AC3E}">
        <p14:creationId xmlns:p14="http://schemas.microsoft.com/office/powerpoint/2010/main" val="687710663"/>
      </p:ext>
    </p:extLst>
  </p:cSld>
  <p:clrMapOvr>
    <a:masterClrMapping/>
  </p:clrMapOvr>
</p:sld>
</file>

<file path=ppt/theme/theme1.xml><?xml version="1.0" encoding="utf-8"?>
<a:theme xmlns:a="http://schemas.openxmlformats.org/drawingml/2006/main" name="template">
  <a:themeElements>
    <a:clrScheme name="template 15">
      <a:dk1>
        <a:srgbClr val="4D4D4D"/>
      </a:dk1>
      <a:lt1>
        <a:srgbClr val="FFFFFF"/>
      </a:lt1>
      <a:dk2>
        <a:srgbClr val="4D4D4D"/>
      </a:dk2>
      <a:lt2>
        <a:srgbClr val="1F1111"/>
      </a:lt2>
      <a:accent1>
        <a:srgbClr val="393939"/>
      </a:accent1>
      <a:accent2>
        <a:srgbClr val="727272"/>
      </a:accent2>
      <a:accent3>
        <a:srgbClr val="FFFFFF"/>
      </a:accent3>
      <a:accent4>
        <a:srgbClr val="404040"/>
      </a:accent4>
      <a:accent5>
        <a:srgbClr val="AEAEAE"/>
      </a:accent5>
      <a:accent6>
        <a:srgbClr val="676767"/>
      </a:accent6>
      <a:hlink>
        <a:srgbClr val="D42424"/>
      </a:hlink>
      <a:folHlink>
        <a:srgbClr val="DDDDDD"/>
      </a:folHlink>
    </a:clrScheme>
    <a:fontScheme name="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mplate 1">
        <a:dk1>
          <a:srgbClr val="4D4D4D"/>
        </a:dk1>
        <a:lt1>
          <a:srgbClr val="FFFFFF"/>
        </a:lt1>
        <a:dk2>
          <a:srgbClr val="4D4D4D"/>
        </a:dk2>
        <a:lt2>
          <a:srgbClr val="11163C"/>
        </a:lt2>
        <a:accent1>
          <a:srgbClr val="212B53"/>
        </a:accent1>
        <a:accent2>
          <a:srgbClr val="364481"/>
        </a:accent2>
        <a:accent3>
          <a:srgbClr val="FFFFFF"/>
        </a:accent3>
        <a:accent4>
          <a:srgbClr val="404040"/>
        </a:accent4>
        <a:accent5>
          <a:srgbClr val="ABACB3"/>
        </a:accent5>
        <a:accent6>
          <a:srgbClr val="303D74"/>
        </a:accent6>
        <a:hlink>
          <a:srgbClr val="3E4985"/>
        </a:hlink>
        <a:folHlink>
          <a:srgbClr val="DDDDDD"/>
        </a:folHlink>
      </a:clrScheme>
      <a:clrMap bg1="lt1" tx1="dk1" bg2="lt2" tx2="dk2" accent1="accent1" accent2="accent2" accent3="accent3" accent4="accent4" accent5="accent5" accent6="accent6" hlink="hlink" folHlink="folHlink"/>
    </a:extraClrScheme>
    <a:extraClrScheme>
      <a:clrScheme name="template 2">
        <a:dk1>
          <a:srgbClr val="4D4D4D"/>
        </a:dk1>
        <a:lt1>
          <a:srgbClr val="FFFFFF"/>
        </a:lt1>
        <a:dk2>
          <a:srgbClr val="4D4D4D"/>
        </a:dk2>
        <a:lt2>
          <a:srgbClr val="0D254C"/>
        </a:lt2>
        <a:accent1>
          <a:srgbClr val="254B83"/>
        </a:accent1>
        <a:accent2>
          <a:srgbClr val="406DAA"/>
        </a:accent2>
        <a:accent3>
          <a:srgbClr val="FFFFFF"/>
        </a:accent3>
        <a:accent4>
          <a:srgbClr val="404040"/>
        </a:accent4>
        <a:accent5>
          <a:srgbClr val="ACB1C1"/>
        </a:accent5>
        <a:accent6>
          <a:srgbClr val="39629A"/>
        </a:accent6>
        <a:hlink>
          <a:srgbClr val="3267B4"/>
        </a:hlink>
        <a:folHlink>
          <a:srgbClr val="DDDDDD"/>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4D4D4D"/>
        </a:dk2>
        <a:lt2>
          <a:srgbClr val="363B45"/>
        </a:lt2>
        <a:accent1>
          <a:srgbClr val="A99D9B"/>
        </a:accent1>
        <a:accent2>
          <a:srgbClr val="565A66"/>
        </a:accent2>
        <a:accent3>
          <a:srgbClr val="FFFFFF"/>
        </a:accent3>
        <a:accent4>
          <a:srgbClr val="404040"/>
        </a:accent4>
        <a:accent5>
          <a:srgbClr val="D1CCCB"/>
        </a:accent5>
        <a:accent6>
          <a:srgbClr val="4D515C"/>
        </a:accent6>
        <a:hlink>
          <a:srgbClr val="927154"/>
        </a:hlink>
        <a:folHlink>
          <a:srgbClr val="DDDDDD"/>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4D4D4D"/>
        </a:dk2>
        <a:lt2>
          <a:srgbClr val="2E3236"/>
        </a:lt2>
        <a:accent1>
          <a:srgbClr val="B26920"/>
        </a:accent1>
        <a:accent2>
          <a:srgbClr val="6F7F8D"/>
        </a:accent2>
        <a:accent3>
          <a:srgbClr val="FFFFFF"/>
        </a:accent3>
        <a:accent4>
          <a:srgbClr val="404040"/>
        </a:accent4>
        <a:accent5>
          <a:srgbClr val="D5B9AB"/>
        </a:accent5>
        <a:accent6>
          <a:srgbClr val="64727F"/>
        </a:accent6>
        <a:hlink>
          <a:srgbClr val="EEC722"/>
        </a:hlink>
        <a:folHlink>
          <a:srgbClr val="DDDDDD"/>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4D4D4D"/>
        </a:dk2>
        <a:lt2>
          <a:srgbClr val="2E3236"/>
        </a:lt2>
        <a:accent1>
          <a:srgbClr val="9BB6EE"/>
        </a:accent1>
        <a:accent2>
          <a:srgbClr val="6F7F8D"/>
        </a:accent2>
        <a:accent3>
          <a:srgbClr val="FFFFFF"/>
        </a:accent3>
        <a:accent4>
          <a:srgbClr val="404040"/>
        </a:accent4>
        <a:accent5>
          <a:srgbClr val="CBD7F5"/>
        </a:accent5>
        <a:accent6>
          <a:srgbClr val="64727F"/>
        </a:accent6>
        <a:hlink>
          <a:srgbClr val="84AAF3"/>
        </a:hlink>
        <a:folHlink>
          <a:srgbClr val="DDDDDD"/>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4D4D4D"/>
        </a:dk2>
        <a:lt2>
          <a:srgbClr val="40494F"/>
        </a:lt2>
        <a:accent1>
          <a:srgbClr val="6D7D8A"/>
        </a:accent1>
        <a:accent2>
          <a:srgbClr val="A7A7A7"/>
        </a:accent2>
        <a:accent3>
          <a:srgbClr val="FFFFFF"/>
        </a:accent3>
        <a:accent4>
          <a:srgbClr val="404040"/>
        </a:accent4>
        <a:accent5>
          <a:srgbClr val="BABFC4"/>
        </a:accent5>
        <a:accent6>
          <a:srgbClr val="979797"/>
        </a:accent6>
        <a:hlink>
          <a:srgbClr val="7F7F7F"/>
        </a:hlink>
        <a:folHlink>
          <a:srgbClr val="DDDDDD"/>
        </a:folHlink>
      </a:clrScheme>
      <a:clrMap bg1="lt1" tx1="dk1" bg2="lt2" tx2="dk2" accent1="accent1" accent2="accent2" accent3="accent3" accent4="accent4" accent5="accent5" accent6="accent6" hlink="hlink" folHlink="folHlink"/>
    </a:extraClrScheme>
    <a:extraClrScheme>
      <a:clrScheme name="template 7">
        <a:dk1>
          <a:srgbClr val="4D4D4D"/>
        </a:dk1>
        <a:lt1>
          <a:srgbClr val="FFFFFF"/>
        </a:lt1>
        <a:dk2>
          <a:srgbClr val="4D4D4D"/>
        </a:dk2>
        <a:lt2>
          <a:srgbClr val="454D52"/>
        </a:lt2>
        <a:accent1>
          <a:srgbClr val="7D8B97"/>
        </a:accent1>
        <a:accent2>
          <a:srgbClr val="CBCBCB"/>
        </a:accent2>
        <a:accent3>
          <a:srgbClr val="FFFFFF"/>
        </a:accent3>
        <a:accent4>
          <a:srgbClr val="404040"/>
        </a:accent4>
        <a:accent5>
          <a:srgbClr val="BFC4C9"/>
        </a:accent5>
        <a:accent6>
          <a:srgbClr val="B8B8B8"/>
        </a:accent6>
        <a:hlink>
          <a:srgbClr val="515869"/>
        </a:hlink>
        <a:folHlink>
          <a:srgbClr val="DDDDDD"/>
        </a:folHlink>
      </a:clrScheme>
      <a:clrMap bg1="lt1" tx1="dk1" bg2="lt2" tx2="dk2" accent1="accent1" accent2="accent2" accent3="accent3" accent4="accent4" accent5="accent5" accent6="accent6" hlink="hlink" folHlink="folHlink"/>
    </a:extraClrScheme>
    <a:extraClrScheme>
      <a:clrScheme name="template 8">
        <a:dk1>
          <a:srgbClr val="4D4D4D"/>
        </a:dk1>
        <a:lt1>
          <a:srgbClr val="FFFFFF"/>
        </a:lt1>
        <a:dk2>
          <a:srgbClr val="4D4D4D"/>
        </a:dk2>
        <a:lt2>
          <a:srgbClr val="393939"/>
        </a:lt2>
        <a:accent1>
          <a:srgbClr val="858585"/>
        </a:accent1>
        <a:accent2>
          <a:srgbClr val="939393"/>
        </a:accent2>
        <a:accent3>
          <a:srgbClr val="FFFFFF"/>
        </a:accent3>
        <a:accent4>
          <a:srgbClr val="404040"/>
        </a:accent4>
        <a:accent5>
          <a:srgbClr val="C2C2C2"/>
        </a:accent5>
        <a:accent6>
          <a:srgbClr val="858585"/>
        </a:accent6>
        <a:hlink>
          <a:srgbClr val="696969"/>
        </a:hlink>
        <a:folHlink>
          <a:srgbClr val="DDDDDD"/>
        </a:folHlink>
      </a:clrScheme>
      <a:clrMap bg1="lt1" tx1="dk1" bg2="lt2" tx2="dk2" accent1="accent1" accent2="accent2" accent3="accent3" accent4="accent4" accent5="accent5" accent6="accent6" hlink="hlink" folHlink="folHlink"/>
    </a:extraClrScheme>
    <a:extraClrScheme>
      <a:clrScheme name="template 9">
        <a:dk1>
          <a:srgbClr val="4D4D4D"/>
        </a:dk1>
        <a:lt1>
          <a:srgbClr val="FFFFFF"/>
        </a:lt1>
        <a:dk2>
          <a:srgbClr val="4D4D4D"/>
        </a:dk2>
        <a:lt2>
          <a:srgbClr val="4F5056"/>
        </a:lt2>
        <a:accent1>
          <a:srgbClr val="7E7F8E"/>
        </a:accent1>
        <a:accent2>
          <a:srgbClr val="C0C1C5"/>
        </a:accent2>
        <a:accent3>
          <a:srgbClr val="FFFFFF"/>
        </a:accent3>
        <a:accent4>
          <a:srgbClr val="404040"/>
        </a:accent4>
        <a:accent5>
          <a:srgbClr val="C0C0C6"/>
        </a:accent5>
        <a:accent6>
          <a:srgbClr val="AEAFB2"/>
        </a:accent6>
        <a:hlink>
          <a:srgbClr val="ACAFB7"/>
        </a:hlink>
        <a:folHlink>
          <a:srgbClr val="DDDDDD"/>
        </a:folHlink>
      </a:clrScheme>
      <a:clrMap bg1="lt1" tx1="dk1" bg2="lt2" tx2="dk2" accent1="accent1" accent2="accent2" accent3="accent3" accent4="accent4" accent5="accent5" accent6="accent6" hlink="hlink" folHlink="folHlink"/>
    </a:extraClrScheme>
    <a:extraClrScheme>
      <a:clrScheme name="template 10">
        <a:dk1>
          <a:srgbClr val="4D4D4D"/>
        </a:dk1>
        <a:lt1>
          <a:srgbClr val="FFFFFF"/>
        </a:lt1>
        <a:dk2>
          <a:srgbClr val="4D4D4D"/>
        </a:dk2>
        <a:lt2>
          <a:srgbClr val="85978F"/>
        </a:lt2>
        <a:accent1>
          <a:srgbClr val="9DA499"/>
        </a:accent1>
        <a:accent2>
          <a:srgbClr val="A5B9BA"/>
        </a:accent2>
        <a:accent3>
          <a:srgbClr val="FFFFFF"/>
        </a:accent3>
        <a:accent4>
          <a:srgbClr val="404040"/>
        </a:accent4>
        <a:accent5>
          <a:srgbClr val="CCCFCA"/>
        </a:accent5>
        <a:accent6>
          <a:srgbClr val="95A7A8"/>
        </a:accent6>
        <a:hlink>
          <a:srgbClr val="ABB4AB"/>
        </a:hlink>
        <a:folHlink>
          <a:srgbClr val="DDDDDD"/>
        </a:folHlink>
      </a:clrScheme>
      <a:clrMap bg1="lt1" tx1="dk1" bg2="lt2" tx2="dk2" accent1="accent1" accent2="accent2" accent3="accent3" accent4="accent4" accent5="accent5" accent6="accent6" hlink="hlink" folHlink="folHlink"/>
    </a:extraClrScheme>
    <a:extraClrScheme>
      <a:clrScheme name="template 11">
        <a:dk1>
          <a:srgbClr val="4D4D4D"/>
        </a:dk1>
        <a:lt1>
          <a:srgbClr val="FFFFFF"/>
        </a:lt1>
        <a:dk2>
          <a:srgbClr val="4D4D4D"/>
        </a:dk2>
        <a:lt2>
          <a:srgbClr val="484847"/>
        </a:lt2>
        <a:accent1>
          <a:srgbClr val="7C7C74"/>
        </a:accent1>
        <a:accent2>
          <a:srgbClr val="AFB2AA"/>
        </a:accent2>
        <a:accent3>
          <a:srgbClr val="FFFFFF"/>
        </a:accent3>
        <a:accent4>
          <a:srgbClr val="404040"/>
        </a:accent4>
        <a:accent5>
          <a:srgbClr val="BFBFBC"/>
        </a:accent5>
        <a:accent6>
          <a:srgbClr val="9EA19A"/>
        </a:accent6>
        <a:hlink>
          <a:srgbClr val="D4D2C6"/>
        </a:hlink>
        <a:folHlink>
          <a:srgbClr val="DDDDDD"/>
        </a:folHlink>
      </a:clrScheme>
      <a:clrMap bg1="lt1" tx1="dk1" bg2="lt2" tx2="dk2" accent1="accent1" accent2="accent2" accent3="accent3" accent4="accent4" accent5="accent5" accent6="accent6" hlink="hlink" folHlink="folHlink"/>
    </a:extraClrScheme>
    <a:extraClrScheme>
      <a:clrScheme name="template 12">
        <a:dk1>
          <a:srgbClr val="4D4D4D"/>
        </a:dk1>
        <a:lt1>
          <a:srgbClr val="FFFFFF"/>
        </a:lt1>
        <a:dk2>
          <a:srgbClr val="4D4D4D"/>
        </a:dk2>
        <a:lt2>
          <a:srgbClr val="18191C"/>
        </a:lt2>
        <a:accent1>
          <a:srgbClr val="1F2229"/>
        </a:accent1>
        <a:accent2>
          <a:srgbClr val="3B4A61"/>
        </a:accent2>
        <a:accent3>
          <a:srgbClr val="FFFFFF"/>
        </a:accent3>
        <a:accent4>
          <a:srgbClr val="404040"/>
        </a:accent4>
        <a:accent5>
          <a:srgbClr val="ABABAC"/>
        </a:accent5>
        <a:accent6>
          <a:srgbClr val="354257"/>
        </a:accent6>
        <a:hlink>
          <a:srgbClr val="718CAC"/>
        </a:hlink>
        <a:folHlink>
          <a:srgbClr val="DDDDDD"/>
        </a:folHlink>
      </a:clrScheme>
      <a:clrMap bg1="lt1" tx1="dk1" bg2="lt2" tx2="dk2" accent1="accent1" accent2="accent2" accent3="accent3" accent4="accent4" accent5="accent5" accent6="accent6" hlink="hlink" folHlink="folHlink"/>
    </a:extraClrScheme>
    <a:extraClrScheme>
      <a:clrScheme name="template 13">
        <a:dk1>
          <a:srgbClr val="4D4D4D"/>
        </a:dk1>
        <a:lt1>
          <a:srgbClr val="FFFFFF"/>
        </a:lt1>
        <a:dk2>
          <a:srgbClr val="4D4D4D"/>
        </a:dk2>
        <a:lt2>
          <a:srgbClr val="3E3B55"/>
        </a:lt2>
        <a:accent1>
          <a:srgbClr val="8D8DC2"/>
        </a:accent1>
        <a:accent2>
          <a:srgbClr val="777777"/>
        </a:accent2>
        <a:accent3>
          <a:srgbClr val="FFFFFF"/>
        </a:accent3>
        <a:accent4>
          <a:srgbClr val="404040"/>
        </a:accent4>
        <a:accent5>
          <a:srgbClr val="C5C5DD"/>
        </a:accent5>
        <a:accent6>
          <a:srgbClr val="6B6B6B"/>
        </a:accent6>
        <a:hlink>
          <a:srgbClr val="C0C0C0"/>
        </a:hlink>
        <a:folHlink>
          <a:srgbClr val="DDDDDD"/>
        </a:folHlink>
      </a:clrScheme>
      <a:clrMap bg1="lt1" tx1="dk1" bg2="lt2" tx2="dk2" accent1="accent1" accent2="accent2" accent3="accent3" accent4="accent4" accent5="accent5" accent6="accent6" hlink="hlink" folHlink="folHlink"/>
    </a:extraClrScheme>
    <a:extraClrScheme>
      <a:clrScheme name="template 14">
        <a:dk1>
          <a:srgbClr val="4D4D4D"/>
        </a:dk1>
        <a:lt1>
          <a:srgbClr val="FFFFFF"/>
        </a:lt1>
        <a:dk2>
          <a:srgbClr val="4D4D4D"/>
        </a:dk2>
        <a:lt2>
          <a:srgbClr val="26231E"/>
        </a:lt2>
        <a:accent1>
          <a:srgbClr val="D69F8C"/>
        </a:accent1>
        <a:accent2>
          <a:srgbClr val="AD8D82"/>
        </a:accent2>
        <a:accent3>
          <a:srgbClr val="FFFFFF"/>
        </a:accent3>
        <a:accent4>
          <a:srgbClr val="404040"/>
        </a:accent4>
        <a:accent5>
          <a:srgbClr val="E8CDC5"/>
        </a:accent5>
        <a:accent6>
          <a:srgbClr val="9C7F75"/>
        </a:accent6>
        <a:hlink>
          <a:srgbClr val="676068"/>
        </a:hlink>
        <a:folHlink>
          <a:srgbClr val="DDDDDD"/>
        </a:folHlink>
      </a:clrScheme>
      <a:clrMap bg1="lt1" tx1="dk1" bg2="lt2" tx2="dk2" accent1="accent1" accent2="accent2" accent3="accent3" accent4="accent4" accent5="accent5" accent6="accent6" hlink="hlink" folHlink="folHlink"/>
    </a:extraClrScheme>
    <a:extraClrScheme>
      <a:clrScheme name="template 15">
        <a:dk1>
          <a:srgbClr val="4D4D4D"/>
        </a:dk1>
        <a:lt1>
          <a:srgbClr val="FFFFFF"/>
        </a:lt1>
        <a:dk2>
          <a:srgbClr val="4D4D4D"/>
        </a:dk2>
        <a:lt2>
          <a:srgbClr val="1F1111"/>
        </a:lt2>
        <a:accent1>
          <a:srgbClr val="393939"/>
        </a:accent1>
        <a:accent2>
          <a:srgbClr val="727272"/>
        </a:accent2>
        <a:accent3>
          <a:srgbClr val="FFFFFF"/>
        </a:accent3>
        <a:accent4>
          <a:srgbClr val="404040"/>
        </a:accent4>
        <a:accent5>
          <a:srgbClr val="AEAEAE"/>
        </a:accent5>
        <a:accent6>
          <a:srgbClr val="676767"/>
        </a:accent6>
        <a:hlink>
          <a:srgbClr val="D42424"/>
        </a:hlink>
        <a:folHlink>
          <a:srgbClr val="DDDDD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1931</TotalTime>
  <Words>1646</Words>
  <Application>Microsoft Office PowerPoint</Application>
  <PresentationFormat>On-screen Show (4:3)</PresentationFormat>
  <Paragraphs>212</Paragraphs>
  <Slides>37</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Algerian</vt:lpstr>
      <vt:lpstr>Arial</vt:lpstr>
      <vt:lpstr>Calibri</vt:lpstr>
      <vt:lpstr>Roboto</vt:lpstr>
      <vt:lpstr>Tahoma</vt:lpstr>
      <vt:lpstr>Times New Roman</vt:lpstr>
      <vt:lpstr>Wingdings</vt:lpstr>
      <vt:lpstr>template</vt:lpstr>
      <vt:lpstr>Name of presentation</vt:lpstr>
      <vt:lpstr>PowerPoint Presentation</vt:lpstr>
      <vt:lpstr>Communication with Machines</vt:lpstr>
      <vt:lpstr>PowerPoint Presentation</vt:lpstr>
      <vt:lpstr>PowerPoint Presentation</vt:lpstr>
      <vt:lpstr>Notable Applications of nlp</vt:lpstr>
      <vt:lpstr>CHATBOTS</vt:lpstr>
      <vt:lpstr>PowerPoint Presentation</vt:lpstr>
      <vt:lpstr>PowerPoint Presentation</vt:lpstr>
      <vt:lpstr>PowerPoint Presentation</vt:lpstr>
      <vt:lpstr>NLP COMPONENTS</vt:lpstr>
      <vt:lpstr>PowerPoint Presentation</vt:lpstr>
      <vt:lpstr>PowerPoint Presentation</vt:lpstr>
      <vt:lpstr>Levels of NLP</vt:lpstr>
      <vt:lpstr>DIFFERENT LEVELS OF NLP</vt:lpstr>
      <vt:lpstr>1. Phonetic or phonological level</vt:lpstr>
      <vt:lpstr>PowerPoint Presentation</vt:lpstr>
      <vt:lpstr>PowerPoint Presentation</vt:lpstr>
      <vt:lpstr>PowerPoint Presentation</vt:lpstr>
      <vt:lpstr>PowerPoint Presentation</vt:lpstr>
      <vt:lpstr>WORDNET</vt:lpstr>
      <vt:lpstr>PowerPoint Presentation</vt:lpstr>
      <vt:lpstr>PowerPoint Presentation</vt:lpstr>
      <vt:lpstr>Complexities in NLP   Ambiguity  </vt:lpstr>
      <vt:lpstr>PowerPoint Presentation</vt:lpstr>
      <vt:lpstr>Semantic Ambiguity</vt:lpstr>
      <vt:lpstr>TEXT MINING</vt:lpstr>
      <vt:lpstr>PowerPoint Presentation</vt:lpstr>
      <vt:lpstr>PowerPoint Presentation</vt:lpstr>
      <vt:lpstr>PowerPoint Presentation</vt:lpstr>
      <vt:lpstr>Information Access in Two Steps</vt:lpstr>
      <vt:lpstr>TEXT PROCESSING STEPS</vt:lpstr>
      <vt:lpstr>POS - TAG</vt:lpstr>
      <vt:lpstr>PowerPoint Presentation</vt:lpstr>
      <vt:lpstr>PowerPoint Presentation</vt:lpstr>
      <vt:lpstr>PowerPoint Presentation</vt:lpstr>
      <vt:lpstr>PowerPoint Presentation</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PoweredTemplates.com</dc:creator>
  <cp:lastModifiedBy>Dr. Nisha Varghese</cp:lastModifiedBy>
  <cp:revision>118</cp:revision>
  <dcterms:created xsi:type="dcterms:W3CDTF">2006-06-13T13:38:55Z</dcterms:created>
  <dcterms:modified xsi:type="dcterms:W3CDTF">2024-02-08T16:41:48Z</dcterms:modified>
</cp:coreProperties>
</file>